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2" r:id="rId1"/>
  </p:sldMasterIdLst>
  <p:notesMasterIdLst>
    <p:notesMasterId r:id="rId68"/>
  </p:notesMasterIdLst>
  <p:sldIdLst>
    <p:sldId id="401" r:id="rId2"/>
    <p:sldId id="257" r:id="rId3"/>
    <p:sldId id="494" r:id="rId4"/>
    <p:sldId id="299" r:id="rId5"/>
    <p:sldId id="496" r:id="rId6"/>
    <p:sldId id="497" r:id="rId7"/>
    <p:sldId id="489" r:id="rId8"/>
    <p:sldId id="315" r:id="rId9"/>
    <p:sldId id="498" r:id="rId10"/>
    <p:sldId id="435" r:id="rId11"/>
    <p:sldId id="436" r:id="rId12"/>
    <p:sldId id="437" r:id="rId13"/>
    <p:sldId id="439" r:id="rId14"/>
    <p:sldId id="453" r:id="rId15"/>
    <p:sldId id="499" r:id="rId16"/>
    <p:sldId id="441" r:id="rId17"/>
    <p:sldId id="443" r:id="rId18"/>
    <p:sldId id="444" r:id="rId19"/>
    <p:sldId id="445" r:id="rId20"/>
    <p:sldId id="490" r:id="rId21"/>
    <p:sldId id="508" r:id="rId22"/>
    <p:sldId id="454" r:id="rId23"/>
    <p:sldId id="455" r:id="rId24"/>
    <p:sldId id="456" r:id="rId25"/>
    <p:sldId id="457" r:id="rId26"/>
    <p:sldId id="458" r:id="rId27"/>
    <p:sldId id="459" r:id="rId28"/>
    <p:sldId id="460" r:id="rId29"/>
    <p:sldId id="509" r:id="rId30"/>
    <p:sldId id="462" r:id="rId31"/>
    <p:sldId id="463" r:id="rId32"/>
    <p:sldId id="507" r:id="rId33"/>
    <p:sldId id="506" r:id="rId34"/>
    <p:sldId id="470" r:id="rId35"/>
    <p:sldId id="523" r:id="rId36"/>
    <p:sldId id="505" r:id="rId37"/>
    <p:sldId id="472" r:id="rId38"/>
    <p:sldId id="492" r:id="rId39"/>
    <p:sldId id="493" r:id="rId40"/>
    <p:sldId id="473" r:id="rId41"/>
    <p:sldId id="474" r:id="rId42"/>
    <p:sldId id="495" r:id="rId43"/>
    <p:sldId id="477" r:id="rId44"/>
    <p:sldId id="478" r:id="rId45"/>
    <p:sldId id="504" r:id="rId46"/>
    <p:sldId id="480" r:id="rId47"/>
    <p:sldId id="482" r:id="rId48"/>
    <p:sldId id="483" r:id="rId49"/>
    <p:sldId id="491" r:id="rId50"/>
    <p:sldId id="503" r:id="rId51"/>
    <p:sldId id="502" r:id="rId52"/>
    <p:sldId id="500" r:id="rId53"/>
    <p:sldId id="487" r:id="rId54"/>
    <p:sldId id="501" r:id="rId55"/>
    <p:sldId id="402" r:id="rId56"/>
    <p:sldId id="513" r:id="rId57"/>
    <p:sldId id="512" r:id="rId58"/>
    <p:sldId id="514" r:id="rId59"/>
    <p:sldId id="515" r:id="rId60"/>
    <p:sldId id="516" r:id="rId61"/>
    <p:sldId id="517" r:id="rId62"/>
    <p:sldId id="518" r:id="rId63"/>
    <p:sldId id="519" r:id="rId64"/>
    <p:sldId id="520" r:id="rId65"/>
    <p:sldId id="521" r:id="rId66"/>
    <p:sldId id="522" r:id="rId6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521415D9-36F7-43E2-AB2F-B90AF26B5E84}">
      <p14:sectionLst xmlns:p14="http://schemas.microsoft.com/office/powerpoint/2010/main">
        <p14:section name="Main Content" id="{D3F44C91-3BA7-4281-8574-3F307E499921}">
          <p14:sldIdLst>
            <p14:sldId id="401"/>
            <p14:sldId id="257"/>
            <p14:sldId id="494"/>
            <p14:sldId id="299"/>
            <p14:sldId id="496"/>
            <p14:sldId id="497"/>
            <p14:sldId id="489"/>
            <p14:sldId id="315"/>
            <p14:sldId id="498"/>
            <p14:sldId id="435"/>
            <p14:sldId id="436"/>
            <p14:sldId id="437"/>
            <p14:sldId id="439"/>
            <p14:sldId id="453"/>
            <p14:sldId id="499"/>
            <p14:sldId id="441"/>
            <p14:sldId id="443"/>
            <p14:sldId id="444"/>
            <p14:sldId id="445"/>
            <p14:sldId id="490"/>
            <p14:sldId id="508"/>
            <p14:sldId id="454"/>
            <p14:sldId id="455"/>
            <p14:sldId id="456"/>
            <p14:sldId id="457"/>
            <p14:sldId id="458"/>
            <p14:sldId id="459"/>
            <p14:sldId id="460"/>
            <p14:sldId id="509"/>
            <p14:sldId id="462"/>
            <p14:sldId id="463"/>
            <p14:sldId id="507"/>
            <p14:sldId id="506"/>
            <p14:sldId id="470"/>
            <p14:sldId id="523"/>
            <p14:sldId id="505"/>
            <p14:sldId id="472"/>
            <p14:sldId id="492"/>
            <p14:sldId id="493"/>
            <p14:sldId id="473"/>
            <p14:sldId id="474"/>
            <p14:sldId id="495"/>
            <p14:sldId id="477"/>
            <p14:sldId id="478"/>
            <p14:sldId id="504"/>
            <p14:sldId id="480"/>
            <p14:sldId id="482"/>
            <p14:sldId id="483"/>
            <p14:sldId id="491"/>
            <p14:sldId id="503"/>
            <p14:sldId id="502"/>
            <p14:sldId id="500"/>
            <p14:sldId id="487"/>
            <p14:sldId id="501"/>
            <p14:sldId id="402"/>
          </p14:sldIdLst>
        </p14:section>
        <p14:section name="Appendix: Image Descriptions for Unsighted Students" id="{18C3DBE0-DF1C-434E-AFD7-31C5F583D067}">
          <p14:sldIdLst>
            <p14:sldId id="513"/>
            <p14:sldId id="512"/>
            <p14:sldId id="514"/>
            <p14:sldId id="515"/>
            <p14:sldId id="516"/>
            <p14:sldId id="517"/>
            <p14:sldId id="518"/>
            <p14:sldId id="519"/>
            <p14:sldId id="520"/>
            <p14:sldId id="521"/>
            <p14:sldId id="52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iz Moliski" initials="" lastIdx="25" clrIdx="0"/>
  <p:cmAuthor id="1" name="Samuel Joseph Frame" initials="SJF" lastIdx="11" clrIdx="1"/>
  <p:cmAuthor id="2" name="Microsoft Office User" initials="MOU" lastIdx="3" clrIdx="2"/>
  <p:cmAuthor id="3" name="Agate Development" initials="AD" lastIdx="2"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4984"/>
    <a:srgbClr val="002495"/>
    <a:srgbClr val="009C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251" autoAdjust="0"/>
    <p:restoredTop sz="93852" autoAdjust="0"/>
  </p:normalViewPr>
  <p:slideViewPr>
    <p:cSldViewPr>
      <p:cViewPr varScale="1">
        <p:scale>
          <a:sx n="64" d="100"/>
          <a:sy n="64" d="100"/>
        </p:scale>
        <p:origin x="1782" y="66"/>
      </p:cViewPr>
      <p:guideLst>
        <p:guide orient="horz" pos="2160"/>
        <p:guide pos="2880"/>
      </p:guideLst>
    </p:cSldViewPr>
  </p:slideViewPr>
  <p:outlineViewPr>
    <p:cViewPr>
      <p:scale>
        <a:sx n="33" d="100"/>
        <a:sy n="33" d="100"/>
      </p:scale>
      <p:origin x="0" y="-35981"/>
    </p:cViewPr>
  </p:outlineViewPr>
  <p:notesTextViewPr>
    <p:cViewPr>
      <p:scale>
        <a:sx n="125" d="100"/>
        <a:sy n="125" d="100"/>
      </p:scale>
      <p:origin x="0" y="0"/>
    </p:cViewPr>
  </p:notesTextViewPr>
  <p:sorterViewPr>
    <p:cViewPr>
      <p:scale>
        <a:sx n="100" d="100"/>
        <a:sy n="100" d="100"/>
      </p:scale>
      <p:origin x="0" y="32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image" Target="../media/image5.wmf"/><Relationship Id="rId1" Type="http://schemas.openxmlformats.org/officeDocument/2006/relationships/image" Target="../media/image4.wmf"/><Relationship Id="rId4" Type="http://schemas.openxmlformats.org/officeDocument/2006/relationships/image" Target="../media/image7.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5.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27.wmf"/><Relationship Id="rId1" Type="http://schemas.openxmlformats.org/officeDocument/2006/relationships/image" Target="../media/image26.wmf"/></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30.wmf"/><Relationship Id="rId2" Type="http://schemas.openxmlformats.org/officeDocument/2006/relationships/image" Target="../media/image29.emf"/><Relationship Id="rId1" Type="http://schemas.openxmlformats.org/officeDocument/2006/relationships/image" Target="../media/image28.wmf"/><Relationship Id="rId6" Type="http://schemas.openxmlformats.org/officeDocument/2006/relationships/image" Target="../media/image33.wmf"/><Relationship Id="rId5" Type="http://schemas.openxmlformats.org/officeDocument/2006/relationships/image" Target="../media/image32.wmf"/><Relationship Id="rId4" Type="http://schemas.openxmlformats.org/officeDocument/2006/relationships/image" Target="../media/image31.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38.wmf"/><Relationship Id="rId1" Type="http://schemas.openxmlformats.org/officeDocument/2006/relationships/image" Target="../media/image37.w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0.wmf"/><Relationship Id="rId1" Type="http://schemas.openxmlformats.org/officeDocument/2006/relationships/image" Target="../media/image39.w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41.wmf"/></Relationships>
</file>

<file path=ppt/drawings/_rels/vmlDrawing16.vml.rels><?xml version="1.0" encoding="UTF-8" standalone="yes"?>
<Relationships xmlns="http://schemas.openxmlformats.org/package/2006/relationships"><Relationship Id="rId3" Type="http://schemas.openxmlformats.org/officeDocument/2006/relationships/image" Target="../media/image44.wmf"/><Relationship Id="rId2" Type="http://schemas.openxmlformats.org/officeDocument/2006/relationships/image" Target="../media/image43.wmf"/><Relationship Id="rId1" Type="http://schemas.openxmlformats.org/officeDocument/2006/relationships/image" Target="../media/image42.w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45.w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46.w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49.wmf"/><Relationship Id="rId2" Type="http://schemas.openxmlformats.org/officeDocument/2006/relationships/image" Target="../media/image48.wmf"/><Relationship Id="rId1" Type="http://schemas.openxmlformats.org/officeDocument/2006/relationships/image" Target="../media/image47.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9.wmf"/><Relationship Id="rId1" Type="http://schemas.openxmlformats.org/officeDocument/2006/relationships/image" Target="../media/image8.w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51.wmf"/></Relationships>
</file>

<file path=ppt/drawings/_rels/vmlDrawing21.vml.rels><?xml version="1.0" encoding="UTF-8" standalone="yes"?>
<Relationships xmlns="http://schemas.openxmlformats.org/package/2006/relationships"><Relationship Id="rId2" Type="http://schemas.openxmlformats.org/officeDocument/2006/relationships/image" Target="../media/image53.wmf"/><Relationship Id="rId1" Type="http://schemas.openxmlformats.org/officeDocument/2006/relationships/image" Target="../media/image52.wmf"/></Relationships>
</file>

<file path=ppt/drawings/_rels/vmlDrawing22.vml.rels><?xml version="1.0" encoding="UTF-8" standalone="yes"?>
<Relationships xmlns="http://schemas.openxmlformats.org/package/2006/relationships"><Relationship Id="rId2" Type="http://schemas.openxmlformats.org/officeDocument/2006/relationships/image" Target="../media/image56.wmf"/><Relationship Id="rId1" Type="http://schemas.openxmlformats.org/officeDocument/2006/relationships/image" Target="../media/image55.wmf"/></Relationships>
</file>

<file path=ppt/drawings/_rels/vmlDrawing23.vml.rels><?xml version="1.0" encoding="UTF-8" standalone="yes"?>
<Relationships xmlns="http://schemas.openxmlformats.org/package/2006/relationships"><Relationship Id="rId2" Type="http://schemas.openxmlformats.org/officeDocument/2006/relationships/image" Target="../media/image58.wmf"/><Relationship Id="rId1" Type="http://schemas.openxmlformats.org/officeDocument/2006/relationships/image" Target="../media/image5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4.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5.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0.w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22.wmf"/><Relationship Id="rId1" Type="http://schemas.openxmlformats.org/officeDocument/2006/relationships/image" Target="../media/image21.w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24.wmf"/><Relationship Id="rId1" Type="http://schemas.openxmlformats.org/officeDocument/2006/relationships/image" Target="../media/image23.wmf"/></Relationships>
</file>

<file path=ppt/media/image1.png>
</file>

<file path=ppt/media/image10.wmf>
</file>

<file path=ppt/media/image11.tiff>
</file>

<file path=ppt/media/image12.tiff>
</file>

<file path=ppt/media/image13.png>
</file>

<file path=ppt/media/image14.wmf>
</file>

<file path=ppt/media/image15.wmf>
</file>

<file path=ppt/media/image16.wmf>
</file>

<file path=ppt/media/image17.tiff>
</file>

<file path=ppt/media/image18.tiff>
</file>

<file path=ppt/media/image19.png>
</file>

<file path=ppt/media/image2.png>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3.tiff>
</file>

<file path=ppt/media/image30.wmf>
</file>

<file path=ppt/media/image31.wmf>
</file>

<file path=ppt/media/image32.wmf>
</file>

<file path=ppt/media/image33.wmf>
</file>

<file path=ppt/media/image34.png>
</file>

<file path=ppt/media/image35.png>
</file>

<file path=ppt/media/image36.png>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wmf>
</file>

<file path=ppt/media/image50.tiff>
</file>

<file path=ppt/media/image51.wmf>
</file>

<file path=ppt/media/image52.wmf>
</file>

<file path=ppt/media/image53.wmf>
</file>

<file path=ppt/media/image54.png>
</file>

<file path=ppt/media/image55.wmf>
</file>

<file path=ppt/media/image56.wmf>
</file>

<file path=ppt/media/image57.wmf>
</file>

<file path=ppt/media/image58.wmf>
</file>

<file path=ppt/media/image59.tiff>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CC75103D-9994-411B-83F1-CA97D5FFCEE2}" type="datetimeFigureOut">
              <a:rPr lang="en-US"/>
              <a:pPr>
                <a:defRPr/>
              </a:pPr>
              <a:t>7/12/2021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87CE43C7-7701-4DA9-9326-FB9088196BE4}" type="slidenum">
              <a:rPr lang="en-US"/>
              <a:pPr>
                <a:defRPr/>
              </a:pPr>
              <a:t>‹#›</a:t>
            </a:fld>
            <a:endParaRPr lang="en-US" dirty="0"/>
          </a:p>
        </p:txBody>
      </p:sp>
    </p:spTree>
    <p:extLst>
      <p:ext uri="{BB962C8B-B14F-4D97-AF65-F5344CB8AC3E}">
        <p14:creationId xmlns:p14="http://schemas.microsoft.com/office/powerpoint/2010/main" val="154343017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Slide Image Placeholder 1"/>
          <p:cNvSpPr>
            <a:spLocks noGrp="1" noRot="1" noChangeAspect="1"/>
          </p:cNvSpPr>
          <p:nvPr>
            <p:ph type="sldImg"/>
          </p:nvPr>
        </p:nvSpPr>
        <p:spPr bwMode="auto">
          <a:noFill/>
          <a:ln>
            <a:solidFill>
              <a:srgbClr val="000000"/>
            </a:solidFill>
            <a:miter lim="800000"/>
            <a:headEnd/>
            <a:tailEnd/>
          </a:ln>
        </p:spPr>
      </p:sp>
      <p:sp>
        <p:nvSpPr>
          <p:cNvPr id="80898"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dirty="0"/>
          </a:p>
        </p:txBody>
      </p:sp>
      <p:sp>
        <p:nvSpPr>
          <p:cNvPr id="8089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BA72AECE-B744-40D0-91C9-443F42ED171A}" type="slidenum">
              <a:rPr lang="en-US" smtClean="0"/>
              <a:pPr/>
              <a:t>2</a:t>
            </a:fld>
            <a:endParaRPr lang="en-US" dirty="0"/>
          </a:p>
        </p:txBody>
      </p:sp>
    </p:spTree>
    <p:extLst>
      <p:ext uri="{BB962C8B-B14F-4D97-AF65-F5344CB8AC3E}">
        <p14:creationId xmlns:p14="http://schemas.microsoft.com/office/powerpoint/2010/main" val="21928938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16</a:t>
            </a:fld>
            <a:endParaRPr lang="en-US" dirty="0"/>
          </a:p>
        </p:txBody>
      </p:sp>
    </p:spTree>
    <p:extLst>
      <p:ext uri="{BB962C8B-B14F-4D97-AF65-F5344CB8AC3E}">
        <p14:creationId xmlns:p14="http://schemas.microsoft.com/office/powerpoint/2010/main" val="3368349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17</a:t>
            </a:fld>
            <a:endParaRPr lang="en-US" dirty="0"/>
          </a:p>
        </p:txBody>
      </p:sp>
    </p:spTree>
    <p:extLst>
      <p:ext uri="{BB962C8B-B14F-4D97-AF65-F5344CB8AC3E}">
        <p14:creationId xmlns:p14="http://schemas.microsoft.com/office/powerpoint/2010/main" val="23392513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baseline="0"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18</a:t>
            </a:fld>
            <a:endParaRPr lang="en-US" dirty="0"/>
          </a:p>
        </p:txBody>
      </p:sp>
    </p:spTree>
    <p:extLst>
      <p:ext uri="{BB962C8B-B14F-4D97-AF65-F5344CB8AC3E}">
        <p14:creationId xmlns:p14="http://schemas.microsoft.com/office/powerpoint/2010/main" val="1813498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19</a:t>
            </a:fld>
            <a:endParaRPr lang="en-US" dirty="0"/>
          </a:p>
        </p:txBody>
      </p:sp>
    </p:spTree>
    <p:extLst>
      <p:ext uri="{BB962C8B-B14F-4D97-AF65-F5344CB8AC3E}">
        <p14:creationId xmlns:p14="http://schemas.microsoft.com/office/powerpoint/2010/main" val="40496468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20</a:t>
            </a:fld>
            <a:endParaRPr lang="en-US" dirty="0"/>
          </a:p>
        </p:txBody>
      </p:sp>
    </p:spTree>
    <p:extLst>
      <p:ext uri="{BB962C8B-B14F-4D97-AF65-F5344CB8AC3E}">
        <p14:creationId xmlns:p14="http://schemas.microsoft.com/office/powerpoint/2010/main" val="32849073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22</a:t>
            </a:fld>
            <a:endParaRPr lang="en-US" dirty="0"/>
          </a:p>
        </p:txBody>
      </p:sp>
    </p:spTree>
    <p:extLst>
      <p:ext uri="{BB962C8B-B14F-4D97-AF65-F5344CB8AC3E}">
        <p14:creationId xmlns:p14="http://schemas.microsoft.com/office/powerpoint/2010/main" val="5693711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23</a:t>
            </a:fld>
            <a:endParaRPr lang="en-US" dirty="0"/>
          </a:p>
        </p:txBody>
      </p:sp>
    </p:spTree>
    <p:extLst>
      <p:ext uri="{BB962C8B-B14F-4D97-AF65-F5344CB8AC3E}">
        <p14:creationId xmlns:p14="http://schemas.microsoft.com/office/powerpoint/2010/main" val="15692983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24</a:t>
            </a:fld>
            <a:endParaRPr lang="en-US" dirty="0"/>
          </a:p>
        </p:txBody>
      </p:sp>
    </p:spTree>
    <p:extLst>
      <p:ext uri="{BB962C8B-B14F-4D97-AF65-F5344CB8AC3E}">
        <p14:creationId xmlns:p14="http://schemas.microsoft.com/office/powerpoint/2010/main" val="25668869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25</a:t>
            </a:fld>
            <a:endParaRPr lang="en-US" dirty="0"/>
          </a:p>
        </p:txBody>
      </p:sp>
    </p:spTree>
    <p:extLst>
      <p:ext uri="{BB962C8B-B14F-4D97-AF65-F5344CB8AC3E}">
        <p14:creationId xmlns:p14="http://schemas.microsoft.com/office/powerpoint/2010/main" val="31076476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26</a:t>
            </a:fld>
            <a:endParaRPr lang="en-US" dirty="0"/>
          </a:p>
        </p:txBody>
      </p:sp>
    </p:spTree>
    <p:extLst>
      <p:ext uri="{BB962C8B-B14F-4D97-AF65-F5344CB8AC3E}">
        <p14:creationId xmlns:p14="http://schemas.microsoft.com/office/powerpoint/2010/main" val="1612796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Slide Image Placeholder 1"/>
          <p:cNvSpPr>
            <a:spLocks noGrp="1" noRot="1" noChangeAspect="1"/>
          </p:cNvSpPr>
          <p:nvPr>
            <p:ph type="sldImg"/>
          </p:nvPr>
        </p:nvSpPr>
        <p:spPr bwMode="auto">
          <a:noFill/>
          <a:ln>
            <a:solidFill>
              <a:srgbClr val="000000"/>
            </a:solidFill>
            <a:miter lim="800000"/>
            <a:headEnd/>
            <a:tailEnd/>
          </a:ln>
        </p:spPr>
      </p:sp>
      <p:sp>
        <p:nvSpPr>
          <p:cNvPr id="122882"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dirty="0"/>
          </a:p>
        </p:txBody>
      </p:sp>
      <p:sp>
        <p:nvSpPr>
          <p:cNvPr id="12288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AE655E9-7D21-42F4-B2B1-3452704C0FA1}" type="slidenum">
              <a:rPr lang="en-US" smtClean="0"/>
              <a:pPr/>
              <a:t>4</a:t>
            </a:fld>
            <a:endParaRPr lang="en-US" dirty="0"/>
          </a:p>
        </p:txBody>
      </p:sp>
    </p:spTree>
    <p:extLst>
      <p:ext uri="{BB962C8B-B14F-4D97-AF65-F5344CB8AC3E}">
        <p14:creationId xmlns:p14="http://schemas.microsoft.com/office/powerpoint/2010/main" val="8978883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27</a:t>
            </a:fld>
            <a:endParaRPr lang="en-US" dirty="0"/>
          </a:p>
        </p:txBody>
      </p:sp>
    </p:spTree>
    <p:extLst>
      <p:ext uri="{BB962C8B-B14F-4D97-AF65-F5344CB8AC3E}">
        <p14:creationId xmlns:p14="http://schemas.microsoft.com/office/powerpoint/2010/main" val="14021883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28</a:t>
            </a:fld>
            <a:endParaRPr lang="en-US" dirty="0"/>
          </a:p>
        </p:txBody>
      </p:sp>
    </p:spTree>
    <p:extLst>
      <p:ext uri="{BB962C8B-B14F-4D97-AF65-F5344CB8AC3E}">
        <p14:creationId xmlns:p14="http://schemas.microsoft.com/office/powerpoint/2010/main" val="31406105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30</a:t>
            </a:fld>
            <a:endParaRPr lang="en-US" dirty="0"/>
          </a:p>
        </p:txBody>
      </p:sp>
    </p:spTree>
    <p:extLst>
      <p:ext uri="{BB962C8B-B14F-4D97-AF65-F5344CB8AC3E}">
        <p14:creationId xmlns:p14="http://schemas.microsoft.com/office/powerpoint/2010/main" val="10433947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31</a:t>
            </a:fld>
            <a:endParaRPr lang="en-US" dirty="0"/>
          </a:p>
        </p:txBody>
      </p:sp>
    </p:spTree>
    <p:extLst>
      <p:ext uri="{BB962C8B-B14F-4D97-AF65-F5344CB8AC3E}">
        <p14:creationId xmlns:p14="http://schemas.microsoft.com/office/powerpoint/2010/main" val="26906260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34</a:t>
            </a:fld>
            <a:endParaRPr lang="en-US" dirty="0"/>
          </a:p>
        </p:txBody>
      </p:sp>
    </p:spTree>
    <p:extLst>
      <p:ext uri="{BB962C8B-B14F-4D97-AF65-F5344CB8AC3E}">
        <p14:creationId xmlns:p14="http://schemas.microsoft.com/office/powerpoint/2010/main" val="715034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37</a:t>
            </a:fld>
            <a:endParaRPr lang="en-US" dirty="0"/>
          </a:p>
        </p:txBody>
      </p:sp>
    </p:spTree>
    <p:extLst>
      <p:ext uri="{BB962C8B-B14F-4D97-AF65-F5344CB8AC3E}">
        <p14:creationId xmlns:p14="http://schemas.microsoft.com/office/powerpoint/2010/main" val="42659754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38</a:t>
            </a:fld>
            <a:endParaRPr lang="en-US" dirty="0"/>
          </a:p>
        </p:txBody>
      </p:sp>
    </p:spTree>
    <p:extLst>
      <p:ext uri="{BB962C8B-B14F-4D97-AF65-F5344CB8AC3E}">
        <p14:creationId xmlns:p14="http://schemas.microsoft.com/office/powerpoint/2010/main" val="39354184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39</a:t>
            </a:fld>
            <a:endParaRPr lang="en-US" dirty="0"/>
          </a:p>
        </p:txBody>
      </p:sp>
    </p:spTree>
    <p:extLst>
      <p:ext uri="{BB962C8B-B14F-4D97-AF65-F5344CB8AC3E}">
        <p14:creationId xmlns:p14="http://schemas.microsoft.com/office/powerpoint/2010/main" val="33735309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40</a:t>
            </a:fld>
            <a:endParaRPr lang="en-US" dirty="0"/>
          </a:p>
        </p:txBody>
      </p:sp>
    </p:spTree>
    <p:extLst>
      <p:ext uri="{BB962C8B-B14F-4D97-AF65-F5344CB8AC3E}">
        <p14:creationId xmlns:p14="http://schemas.microsoft.com/office/powerpoint/2010/main" val="32112162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41</a:t>
            </a:fld>
            <a:endParaRPr lang="en-US" dirty="0"/>
          </a:p>
        </p:txBody>
      </p:sp>
    </p:spTree>
    <p:extLst>
      <p:ext uri="{BB962C8B-B14F-4D97-AF65-F5344CB8AC3E}">
        <p14:creationId xmlns:p14="http://schemas.microsoft.com/office/powerpoint/2010/main" val="7392417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Slide Image Placeholder 1"/>
          <p:cNvSpPr>
            <a:spLocks noGrp="1" noRot="1" noChangeAspect="1"/>
          </p:cNvSpPr>
          <p:nvPr>
            <p:ph type="sldImg"/>
          </p:nvPr>
        </p:nvSpPr>
        <p:spPr bwMode="auto">
          <a:noFill/>
          <a:ln>
            <a:solidFill>
              <a:srgbClr val="000000"/>
            </a:solidFill>
            <a:miter lim="800000"/>
            <a:headEnd/>
            <a:tailEnd/>
          </a:ln>
        </p:spPr>
      </p:sp>
      <p:sp>
        <p:nvSpPr>
          <p:cNvPr id="122882"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dirty="0"/>
          </a:p>
        </p:txBody>
      </p:sp>
      <p:sp>
        <p:nvSpPr>
          <p:cNvPr id="12288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AE655E9-7D21-42F4-B2B1-3452704C0FA1}" type="slidenum">
              <a:rPr lang="en-US" smtClean="0"/>
              <a:pPr/>
              <a:t>7</a:t>
            </a:fld>
            <a:endParaRPr lang="en-US" dirty="0"/>
          </a:p>
        </p:txBody>
      </p:sp>
    </p:spTree>
    <p:extLst>
      <p:ext uri="{BB962C8B-B14F-4D97-AF65-F5344CB8AC3E}">
        <p14:creationId xmlns:p14="http://schemas.microsoft.com/office/powerpoint/2010/main" val="30194042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42</a:t>
            </a:fld>
            <a:endParaRPr lang="en-US" dirty="0"/>
          </a:p>
        </p:txBody>
      </p:sp>
    </p:spTree>
    <p:extLst>
      <p:ext uri="{BB962C8B-B14F-4D97-AF65-F5344CB8AC3E}">
        <p14:creationId xmlns:p14="http://schemas.microsoft.com/office/powerpoint/2010/main" val="28497547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43</a:t>
            </a:fld>
            <a:endParaRPr lang="en-US" dirty="0"/>
          </a:p>
        </p:txBody>
      </p:sp>
    </p:spTree>
    <p:extLst>
      <p:ext uri="{BB962C8B-B14F-4D97-AF65-F5344CB8AC3E}">
        <p14:creationId xmlns:p14="http://schemas.microsoft.com/office/powerpoint/2010/main" val="15919374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44</a:t>
            </a:fld>
            <a:endParaRPr lang="en-US" dirty="0"/>
          </a:p>
        </p:txBody>
      </p:sp>
    </p:spTree>
    <p:extLst>
      <p:ext uri="{BB962C8B-B14F-4D97-AF65-F5344CB8AC3E}">
        <p14:creationId xmlns:p14="http://schemas.microsoft.com/office/powerpoint/2010/main" val="19703592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46</a:t>
            </a:fld>
            <a:endParaRPr lang="en-US" dirty="0"/>
          </a:p>
        </p:txBody>
      </p:sp>
    </p:spTree>
    <p:extLst>
      <p:ext uri="{BB962C8B-B14F-4D97-AF65-F5344CB8AC3E}">
        <p14:creationId xmlns:p14="http://schemas.microsoft.com/office/powerpoint/2010/main" val="10409591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47</a:t>
            </a:fld>
            <a:endParaRPr lang="en-US" dirty="0"/>
          </a:p>
        </p:txBody>
      </p:sp>
    </p:spTree>
    <p:extLst>
      <p:ext uri="{BB962C8B-B14F-4D97-AF65-F5344CB8AC3E}">
        <p14:creationId xmlns:p14="http://schemas.microsoft.com/office/powerpoint/2010/main" val="491524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48</a:t>
            </a:fld>
            <a:endParaRPr lang="en-US" dirty="0"/>
          </a:p>
        </p:txBody>
      </p:sp>
    </p:spTree>
    <p:extLst>
      <p:ext uri="{BB962C8B-B14F-4D97-AF65-F5344CB8AC3E}">
        <p14:creationId xmlns:p14="http://schemas.microsoft.com/office/powerpoint/2010/main" val="16477813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49</a:t>
            </a:fld>
            <a:endParaRPr lang="en-US" dirty="0"/>
          </a:p>
        </p:txBody>
      </p:sp>
    </p:spTree>
    <p:extLst>
      <p:ext uri="{BB962C8B-B14F-4D97-AF65-F5344CB8AC3E}">
        <p14:creationId xmlns:p14="http://schemas.microsoft.com/office/powerpoint/2010/main" val="26595197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53</a:t>
            </a:fld>
            <a:endParaRPr lang="en-US" dirty="0"/>
          </a:p>
        </p:txBody>
      </p:sp>
    </p:spTree>
    <p:extLst>
      <p:ext uri="{BB962C8B-B14F-4D97-AF65-F5344CB8AC3E}">
        <p14:creationId xmlns:p14="http://schemas.microsoft.com/office/powerpoint/2010/main" val="30499225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8</a:t>
            </a:fld>
            <a:endParaRPr lang="en-US" dirty="0"/>
          </a:p>
        </p:txBody>
      </p:sp>
    </p:spTree>
    <p:extLst>
      <p:ext uri="{BB962C8B-B14F-4D97-AF65-F5344CB8AC3E}">
        <p14:creationId xmlns:p14="http://schemas.microsoft.com/office/powerpoint/2010/main" val="2665900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10</a:t>
            </a:fld>
            <a:endParaRPr lang="en-US" dirty="0"/>
          </a:p>
        </p:txBody>
      </p:sp>
    </p:spTree>
    <p:extLst>
      <p:ext uri="{BB962C8B-B14F-4D97-AF65-F5344CB8AC3E}">
        <p14:creationId xmlns:p14="http://schemas.microsoft.com/office/powerpoint/2010/main" val="558041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11</a:t>
            </a:fld>
            <a:endParaRPr lang="en-US" dirty="0"/>
          </a:p>
        </p:txBody>
      </p:sp>
    </p:spTree>
    <p:extLst>
      <p:ext uri="{BB962C8B-B14F-4D97-AF65-F5344CB8AC3E}">
        <p14:creationId xmlns:p14="http://schemas.microsoft.com/office/powerpoint/2010/main" val="1025183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12</a:t>
            </a:fld>
            <a:endParaRPr lang="en-US" dirty="0"/>
          </a:p>
        </p:txBody>
      </p:sp>
    </p:spTree>
    <p:extLst>
      <p:ext uri="{BB962C8B-B14F-4D97-AF65-F5344CB8AC3E}">
        <p14:creationId xmlns:p14="http://schemas.microsoft.com/office/powerpoint/2010/main" val="2947794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13</a:t>
            </a:fld>
            <a:endParaRPr lang="en-US" dirty="0"/>
          </a:p>
        </p:txBody>
      </p:sp>
    </p:spTree>
    <p:extLst>
      <p:ext uri="{BB962C8B-B14F-4D97-AF65-F5344CB8AC3E}">
        <p14:creationId xmlns:p14="http://schemas.microsoft.com/office/powerpoint/2010/main" val="20287351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p:spPr>
      </p:sp>
      <p:sp>
        <p:nvSpPr>
          <p:cNvPr id="19458"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194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6227277-B0D8-4809-8878-D1ED6D19D374}" type="slidenum">
              <a:rPr lang="en-US"/>
              <a:pPr/>
              <a:t>14</a:t>
            </a:fld>
            <a:endParaRPr lang="en-US" dirty="0"/>
          </a:p>
        </p:txBody>
      </p:sp>
    </p:spTree>
    <p:extLst>
      <p:ext uri="{BB962C8B-B14F-4D97-AF65-F5344CB8AC3E}">
        <p14:creationId xmlns:p14="http://schemas.microsoft.com/office/powerpoint/2010/main" val="8633335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endParaRPr lang="en-US" altLang="en-US" dirty="0"/>
          </a:p>
        </p:txBody>
      </p:sp>
      <p:sp>
        <p:nvSpPr>
          <p:cNvPr id="7" name="Title 1"/>
          <p:cNvSpPr txBox="1">
            <a:spLocks/>
          </p:cNvSpPr>
          <p:nvPr/>
        </p:nvSpPr>
        <p:spPr>
          <a:xfrm>
            <a:off x="2819400" y="457200"/>
            <a:ext cx="6248400" cy="2514600"/>
          </a:xfrm>
          <a:prstGeom prst="rect">
            <a:avLst/>
          </a:prstGeom>
        </p:spPr>
        <p:txBody>
          <a:bodyPr vert="horz" lIns="91440" tIns="45720" rIns="91440" bIns="45720" rtlCol="0" anchor="ctr">
            <a:normAutofit fontScale="6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en-US" sz="15000" dirty="0">
                <a:solidFill>
                  <a:srgbClr val="009C9E"/>
                </a:solidFill>
                <a:latin typeface="Book Antiqua" panose="02040602050305030304" pitchFamily="18" charset="0"/>
              </a:rPr>
              <a:t>5</a:t>
            </a:r>
            <a:br>
              <a:rPr lang="en-US" sz="14500" dirty="0">
                <a:latin typeface="Book Antiqua" panose="02040602050305030304" pitchFamily="18" charset="0"/>
              </a:rPr>
            </a:br>
            <a:r>
              <a:rPr lang="en-US" sz="8300" dirty="0">
                <a:latin typeface="Book Antiqua" panose="02040602050305030304" pitchFamily="18" charset="0"/>
              </a:rPr>
              <a:t>Discrete Probability Distributions</a:t>
            </a:r>
          </a:p>
        </p:txBody>
      </p:sp>
      <p:sp>
        <p:nvSpPr>
          <p:cNvPr id="8" name="Subtitle 2"/>
          <p:cNvSpPr txBox="1">
            <a:spLocks/>
          </p:cNvSpPr>
          <p:nvPr/>
        </p:nvSpPr>
        <p:spPr>
          <a:xfrm>
            <a:off x="3124200" y="3886200"/>
            <a:ext cx="6019800" cy="17526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spcBef>
                <a:spcPts val="0"/>
              </a:spcBef>
              <a:buNone/>
            </a:pPr>
            <a:r>
              <a:rPr lang="en-US" sz="2800" dirty="0">
                <a:solidFill>
                  <a:srgbClr val="1F4984"/>
                </a:solidFill>
                <a:latin typeface="Helvetica" pitchFamily="34" charset="0"/>
              </a:rPr>
              <a:t>Business Statistics: </a:t>
            </a:r>
          </a:p>
          <a:p>
            <a:pPr marL="0" indent="0" algn="ctr">
              <a:spcBef>
                <a:spcPts val="0"/>
              </a:spcBef>
              <a:buNone/>
            </a:pPr>
            <a:r>
              <a:rPr lang="en-US" sz="2800" dirty="0">
                <a:solidFill>
                  <a:srgbClr val="1F4984"/>
                </a:solidFill>
                <a:latin typeface="Helvetica" pitchFamily="34" charset="0"/>
              </a:rPr>
              <a:t>Communicating with Numbers, 2e</a:t>
            </a:r>
          </a:p>
          <a:p>
            <a:pPr marL="0" indent="0" algn="ctr">
              <a:spcBef>
                <a:spcPts val="0"/>
              </a:spcBef>
              <a:buNone/>
            </a:pPr>
            <a:endParaRPr lang="en-US" sz="2800" dirty="0">
              <a:latin typeface="Helvetica" pitchFamily="34" charset="0"/>
            </a:endParaRPr>
          </a:p>
          <a:p>
            <a:pPr marL="0" indent="0" algn="ctr">
              <a:spcBef>
                <a:spcPts val="0"/>
              </a:spcBef>
              <a:buNone/>
            </a:pPr>
            <a:r>
              <a:rPr lang="en-US" sz="2200" dirty="0">
                <a:latin typeface="Helvetica" pitchFamily="34" charset="0"/>
              </a:rPr>
              <a:t>By Sanjiv Jaggia and Alison Kelly</a:t>
            </a:r>
          </a:p>
        </p:txBody>
      </p:sp>
      <p:sp>
        <p:nvSpPr>
          <p:cNvPr id="9" name="Rectangle 8"/>
          <p:cNvSpPr/>
          <p:nvPr/>
        </p:nvSpPr>
        <p:spPr>
          <a:xfrm>
            <a:off x="-2310" y="0"/>
            <a:ext cx="2745509" cy="6858000"/>
          </a:xfrm>
          <a:prstGeom prst="rect">
            <a:avLst/>
          </a:prstGeom>
          <a:gradFill>
            <a:gsLst>
              <a:gs pos="50000">
                <a:srgbClr val="1F4984"/>
              </a:gs>
              <a:gs pos="100000">
                <a:srgbClr val="CADB34"/>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400" dirty="0">
              <a:solidFill>
                <a:srgbClr val="E9F7FE"/>
              </a:solidFill>
            </a:endParaRPr>
          </a:p>
        </p:txBody>
      </p:sp>
      <p:pic>
        <p:nvPicPr>
          <p:cNvPr id="1027"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953375" y="-5057775"/>
            <a:ext cx="4048606" cy="2743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 y="914400"/>
            <a:ext cx="2699071" cy="18288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cxnSp>
        <p:nvCxnSpPr>
          <p:cNvPr id="11" name="Straight Connector 10"/>
          <p:cNvCxnSpPr/>
          <p:nvPr/>
        </p:nvCxnSpPr>
        <p:spPr>
          <a:xfrm>
            <a:off x="4114800" y="3429000"/>
            <a:ext cx="3657600" cy="0"/>
          </a:xfrm>
          <a:prstGeom prst="line">
            <a:avLst/>
          </a:prstGeom>
          <a:ln>
            <a:solidFill>
              <a:srgbClr val="009C9E"/>
            </a:solidFill>
          </a:ln>
        </p:spPr>
        <p:style>
          <a:lnRef idx="1">
            <a:schemeClr val="accent1"/>
          </a:lnRef>
          <a:fillRef idx="0">
            <a:schemeClr val="accent1"/>
          </a:fillRef>
          <a:effectRef idx="0">
            <a:schemeClr val="accent1"/>
          </a:effectRef>
          <a:fontRef idx="minor">
            <a:schemeClr val="tx1"/>
          </a:fontRef>
        </p:style>
      </p:cxnSp>
      <p:sp>
        <p:nvSpPr>
          <p:cNvPr id="10" name="Text Box 5"/>
          <p:cNvSpPr txBox="1">
            <a:spLocks noChangeArrowheads="1"/>
          </p:cNvSpPr>
          <p:nvPr/>
        </p:nvSpPr>
        <p:spPr bwMode="auto">
          <a:xfrm>
            <a:off x="76200" y="6594475"/>
            <a:ext cx="1752600" cy="244475"/>
          </a:xfrm>
          <a:prstGeom prst="rect">
            <a:avLst/>
          </a:prstGeom>
          <a:noFill/>
          <a:ln w="9525">
            <a:noFill/>
            <a:miter lim="800000"/>
            <a:headEnd/>
            <a:tailEnd/>
          </a:ln>
        </p:spPr>
        <p:txBody>
          <a:bodyPr>
            <a:spAutoFit/>
          </a:bodyPr>
          <a:lstStyle/>
          <a:p>
            <a:r>
              <a:rPr lang="en-US" sz="1000" b="1" i="1" dirty="0">
                <a:latin typeface="Book Antiqua" panose="02040602050305030304" pitchFamily="18" charset="0"/>
                <a:ea typeface="ＭＳ Ｐゴシック"/>
                <a:cs typeface="ＭＳ Ｐゴシック"/>
              </a:rPr>
              <a:t>McGraw-Hill/Irwin</a:t>
            </a:r>
          </a:p>
        </p:txBody>
      </p:sp>
    </p:spTree>
    <p:extLst>
      <p:ext uri="{BB962C8B-B14F-4D97-AF65-F5344CB8AC3E}">
        <p14:creationId xmlns:p14="http://schemas.microsoft.com/office/powerpoint/2010/main" val="4015702907"/>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atin typeface="Helvetica" pitchFamily="34" charset="0"/>
              </a:defRPr>
            </a:lvl1pPr>
            <a:lvl2pPr>
              <a:defRPr sz="2400">
                <a:latin typeface="Helvetica" pitchFamily="34" charset="0"/>
              </a:defRPr>
            </a:lvl2pPr>
            <a:lvl3pPr>
              <a:defRPr sz="2000">
                <a:latin typeface="Helvetica" pitchFamily="34" charset="0"/>
              </a:defRPr>
            </a:lvl3pPr>
            <a:lvl4pPr>
              <a:defRPr sz="1800">
                <a:latin typeface="Helvetica" pitchFamily="34" charset="0"/>
              </a:defRPr>
            </a:lvl4pPr>
            <a:lvl5pPr>
              <a:defRPr sz="1800">
                <a:latin typeface="Helvetica"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atin typeface="Helvetica" pitchFamily="34" charset="0"/>
              </a:defRPr>
            </a:lvl1pPr>
            <a:lvl2pPr>
              <a:defRPr sz="2400">
                <a:latin typeface="Helvetica" pitchFamily="34" charset="0"/>
              </a:defRPr>
            </a:lvl2pPr>
            <a:lvl3pPr>
              <a:defRPr sz="2000">
                <a:latin typeface="Helvetica" pitchFamily="34" charset="0"/>
              </a:defRPr>
            </a:lvl3pPr>
            <a:lvl4pPr>
              <a:defRPr sz="1800">
                <a:latin typeface="Helvetica" pitchFamily="34" charset="0"/>
              </a:defRPr>
            </a:lvl4pPr>
            <a:lvl5pPr>
              <a:defRPr sz="1800">
                <a:latin typeface="Helvetica"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026857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atin typeface="Helvetica"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atin typeface="Helvetica" pitchFamily="34" charset="0"/>
              </a:defRPr>
            </a:lvl1pPr>
            <a:lvl2pPr>
              <a:defRPr sz="2000">
                <a:latin typeface="Helvetica" pitchFamily="34" charset="0"/>
              </a:defRPr>
            </a:lvl2pPr>
            <a:lvl3pPr>
              <a:defRPr sz="1800">
                <a:latin typeface="Helvetica" pitchFamily="34" charset="0"/>
              </a:defRPr>
            </a:lvl3pPr>
            <a:lvl4pPr>
              <a:defRPr sz="1600">
                <a:latin typeface="Helvetica" pitchFamily="34" charset="0"/>
              </a:defRPr>
            </a:lvl4pPr>
            <a:lvl5pPr>
              <a:defRPr sz="1600">
                <a:latin typeface="Helvetica"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atin typeface="Helvetica"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atin typeface="Helvetica" pitchFamily="34" charset="0"/>
              </a:defRPr>
            </a:lvl1pPr>
            <a:lvl2pPr>
              <a:defRPr sz="2000">
                <a:latin typeface="Helvetica" pitchFamily="34" charset="0"/>
              </a:defRPr>
            </a:lvl2pPr>
            <a:lvl3pPr>
              <a:defRPr sz="1800">
                <a:latin typeface="Helvetica" pitchFamily="34" charset="0"/>
              </a:defRPr>
            </a:lvl3pPr>
            <a:lvl4pPr>
              <a:defRPr sz="1600">
                <a:latin typeface="Helvetica" pitchFamily="34" charset="0"/>
              </a:defRPr>
            </a:lvl4pPr>
            <a:lvl5pPr>
              <a:defRPr sz="1600">
                <a:latin typeface="Helvetica"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07314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00767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76570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atin typeface="Helvetica"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atin typeface="Helvetica" pitchFamily="34" charset="0"/>
              </a:defRPr>
            </a:lvl1pPr>
            <a:lvl2pPr>
              <a:defRPr sz="2800">
                <a:latin typeface="Helvetica" pitchFamily="34" charset="0"/>
              </a:defRPr>
            </a:lvl2pPr>
            <a:lvl3pPr>
              <a:defRPr sz="2400">
                <a:latin typeface="Helvetica" pitchFamily="34" charset="0"/>
              </a:defRPr>
            </a:lvl3pPr>
            <a:lvl4pPr>
              <a:defRPr sz="2000">
                <a:latin typeface="Helvetica" pitchFamily="34" charset="0"/>
              </a:defRPr>
            </a:lvl4pPr>
            <a:lvl5pPr>
              <a:defRPr sz="2000">
                <a:latin typeface="Helvetica"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atin typeface="Helvetica"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463267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atin typeface="Helvetica" pitchFamily="34" charset="0"/>
              </a:defRPr>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atin typeface="Helvetica"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atin typeface="Helvetica"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5799947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15892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a:latin typeface="Helvetica" pitchFamily="34" charset="0"/>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071143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96258" name="Rectangle 2"/>
          <p:cNvSpPr>
            <a:spLocks noGrp="1" noChangeArrowheads="1"/>
          </p:cNvSpPr>
          <p:nvPr>
            <p:ph type="ctrTitle"/>
          </p:nvPr>
        </p:nvSpPr>
        <p:spPr>
          <a:xfrm>
            <a:off x="914400" y="1524000"/>
            <a:ext cx="7623175" cy="1752600"/>
          </a:xfrm>
        </p:spPr>
        <p:txBody>
          <a:bodyPr>
            <a:normAutofit/>
          </a:bodyPr>
          <a:lstStyle>
            <a:lvl1pPr>
              <a:defRPr sz="4400">
                <a:solidFill>
                  <a:srgbClr val="1F4984"/>
                </a:solidFill>
                <a:latin typeface="Helvetica" pitchFamily="34" charset="0"/>
              </a:defRPr>
            </a:lvl1pPr>
          </a:lstStyle>
          <a:p>
            <a:pPr lvl="0"/>
            <a:r>
              <a:rPr lang="en-US" altLang="en-US" noProof="0" dirty="0"/>
              <a:t>Click to edit Master title style</a:t>
            </a:r>
          </a:p>
        </p:txBody>
      </p:sp>
      <p:sp>
        <p:nvSpPr>
          <p:cNvPr id="96259" name="Rectangle 3"/>
          <p:cNvSpPr>
            <a:spLocks noGrp="1" noChangeArrowheads="1"/>
          </p:cNvSpPr>
          <p:nvPr>
            <p:ph type="subTitle" idx="1"/>
          </p:nvPr>
        </p:nvSpPr>
        <p:spPr>
          <a:xfrm>
            <a:off x="1981200" y="3962400"/>
            <a:ext cx="6553200" cy="1752600"/>
          </a:xfrm>
        </p:spPr>
        <p:txBody>
          <a:bodyPr/>
          <a:lstStyle>
            <a:lvl1pPr marL="0" indent="0">
              <a:buFont typeface="Wingdings" pitchFamily="2" charset="2"/>
              <a:buNone/>
              <a:defRPr sz="2800"/>
            </a:lvl1pPr>
          </a:lstStyle>
          <a:p>
            <a:pPr lvl="0"/>
            <a:r>
              <a:rPr lang="en-US" altLang="en-US" noProof="0"/>
              <a:t>Click to edit Master subtitle style</a:t>
            </a:r>
          </a:p>
        </p:txBody>
      </p:sp>
      <p:sp>
        <p:nvSpPr>
          <p:cNvPr id="7" name="Rectangle 5"/>
          <p:cNvSpPr>
            <a:spLocks noGrp="1" noChangeArrowheads="1"/>
          </p:cNvSpPr>
          <p:nvPr>
            <p:ph type="ftr" sz="quarter" idx="11"/>
          </p:nvPr>
        </p:nvSpPr>
        <p:spPr>
          <a:xfrm>
            <a:off x="3124200" y="6243638"/>
            <a:ext cx="2895600" cy="457200"/>
          </a:xfrm>
        </p:spPr>
        <p:txBody>
          <a:bodyPr/>
          <a:lstStyle>
            <a:lvl1pPr>
              <a:defRPr dirty="0" smtClean="0"/>
            </a:lvl1pPr>
          </a:lstStyle>
          <a:p>
            <a:pPr>
              <a:defRPr/>
            </a:pPr>
            <a:r>
              <a:rPr lang="en-US" altLang="en-US" dirty="0"/>
              <a:t>Statistics and Data</a:t>
            </a:r>
          </a:p>
        </p:txBody>
      </p:sp>
      <p:sp>
        <p:nvSpPr>
          <p:cNvPr id="8" name="Rectangle 6"/>
          <p:cNvSpPr>
            <a:spLocks noGrp="1" noChangeArrowheads="1"/>
          </p:cNvSpPr>
          <p:nvPr>
            <p:ph type="sldNum" sz="quarter" idx="12"/>
          </p:nvPr>
        </p:nvSpPr>
        <p:spPr/>
        <p:txBody>
          <a:bodyPr/>
          <a:lstStyle>
            <a:lvl1pPr>
              <a:defRPr/>
            </a:lvl1pPr>
          </a:lstStyle>
          <a:p>
            <a:pPr>
              <a:defRPr/>
            </a:pPr>
            <a:fld id="{98DB065A-80F1-475D-BFEE-7F93B08AF24B}" type="slidenum">
              <a:rPr lang="en-US" altLang="en-US"/>
              <a:pPr>
                <a:defRPr/>
              </a:pPr>
              <a:t>‹#›</a:t>
            </a:fld>
            <a:endParaRPr lang="en-US" altLang="en-US" dirty="0"/>
          </a:p>
        </p:txBody>
      </p:sp>
      <p:sp>
        <p:nvSpPr>
          <p:cNvPr id="9" name="Rectangle 21"/>
          <p:cNvSpPr>
            <a:spLocks noChangeArrowheads="1"/>
          </p:cNvSpPr>
          <p:nvPr userDrawn="1"/>
        </p:nvSpPr>
        <p:spPr bwMode="auto">
          <a:xfrm>
            <a:off x="6934200" y="6248400"/>
            <a:ext cx="2133600" cy="457200"/>
          </a:xfrm>
          <a:prstGeom prst="rect">
            <a:avLst/>
          </a:prstGeom>
          <a:noFill/>
          <a:ln w="9525">
            <a:noFill/>
            <a:miter lim="800000"/>
            <a:headEnd/>
            <a:tailEnd/>
          </a:ln>
        </p:spPr>
        <p:txBody>
          <a:bodyPr anchor="b"/>
          <a:lstStyle/>
          <a:p>
            <a:pPr algn="r">
              <a:defRPr/>
            </a:pPr>
            <a:r>
              <a:rPr lang="en-US" sz="1000" dirty="0">
                <a:latin typeface="Helvetica"/>
                <a:cs typeface="Helvetica"/>
              </a:rPr>
              <a:t>3-</a:t>
            </a:r>
            <a:fld id="{3B23F10E-B9DB-4030-83AA-1C45FF54A19F}" type="slidenum">
              <a:rPr lang="en-US" sz="1000" smtClean="0">
                <a:latin typeface="Helvetica"/>
                <a:cs typeface="Helvetica"/>
              </a:rPr>
              <a:pPr algn="r">
                <a:defRPr/>
              </a:pPr>
              <a:t>‹#›</a:t>
            </a:fld>
            <a:endParaRPr lang="en-US" sz="1000" dirty="0">
              <a:latin typeface="Helvetica"/>
              <a:cs typeface="Helvetica"/>
            </a:endParaRPr>
          </a:p>
        </p:txBody>
      </p:sp>
      <p:sp>
        <p:nvSpPr>
          <p:cNvPr id="11" name="Rectangle 10">
            <a:extLst>
              <a:ext uri="{FF2B5EF4-FFF2-40B4-BE49-F238E27FC236}">
                <a16:creationId xmlns:a16="http://schemas.microsoft.com/office/drawing/2014/main" id="{969C0A71-2F34-4BC1-B8D1-CE00F5724D37}"/>
              </a:ext>
            </a:extLst>
          </p:cNvPr>
          <p:cNvSpPr/>
          <p:nvPr userDrawn="1"/>
        </p:nvSpPr>
        <p:spPr>
          <a:xfrm>
            <a:off x="-2310" y="0"/>
            <a:ext cx="2745509" cy="685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400" dirty="0">
              <a:solidFill>
                <a:srgbClr val="E9F7FE"/>
              </a:solidFill>
            </a:endParaRPr>
          </a:p>
        </p:txBody>
      </p:sp>
      <p:cxnSp>
        <p:nvCxnSpPr>
          <p:cNvPr id="12" name="Straight Connector 11">
            <a:extLst>
              <a:ext uri="{FF2B5EF4-FFF2-40B4-BE49-F238E27FC236}">
                <a16:creationId xmlns:a16="http://schemas.microsoft.com/office/drawing/2014/main" id="{DA339CF8-486B-486F-A867-E3D3C2E67F77}"/>
              </a:ext>
            </a:extLst>
          </p:cNvPr>
          <p:cNvCxnSpPr/>
          <p:nvPr userDrawn="1"/>
        </p:nvCxnSpPr>
        <p:spPr>
          <a:xfrm>
            <a:off x="4114800" y="3429000"/>
            <a:ext cx="3657600" cy="0"/>
          </a:xfrm>
          <a:prstGeom prst="line">
            <a:avLst/>
          </a:prstGeom>
          <a:ln>
            <a:solidFill>
              <a:srgbClr val="009C9E"/>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95A0988F-6E75-4F71-9160-2D2D916F9309}"/>
              </a:ext>
            </a:extLst>
          </p:cNvPr>
          <p:cNvPicPr>
            <a:picLocks noChangeAspect="1"/>
          </p:cNvPicPr>
          <p:nvPr userDrawn="1"/>
        </p:nvPicPr>
        <p:blipFill>
          <a:blip r:embed="rId2"/>
          <a:stretch>
            <a:fillRect/>
          </a:stretch>
        </p:blipFill>
        <p:spPr>
          <a:xfrm>
            <a:off x="-1" y="963706"/>
            <a:ext cx="2743199" cy="484094"/>
          </a:xfrm>
          <a:prstGeom prst="rect">
            <a:avLst/>
          </a:prstGeom>
        </p:spPr>
      </p:pic>
      <p:sp>
        <p:nvSpPr>
          <p:cNvPr id="3" name="Content Placeholder 2">
            <a:extLst>
              <a:ext uri="{FF2B5EF4-FFF2-40B4-BE49-F238E27FC236}">
                <a16:creationId xmlns:a16="http://schemas.microsoft.com/office/drawing/2014/main" id="{72222517-BE01-4008-9007-D44B83F312D0}"/>
              </a:ext>
            </a:extLst>
          </p:cNvPr>
          <p:cNvSpPr>
            <a:spLocks noGrp="1"/>
          </p:cNvSpPr>
          <p:nvPr>
            <p:ph sz="quarter" idx="13"/>
          </p:nvPr>
        </p:nvSpPr>
        <p:spPr>
          <a:xfrm>
            <a:off x="2971800" y="5894388"/>
            <a:ext cx="5715000" cy="201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a:extLst>
              <a:ext uri="{FF2B5EF4-FFF2-40B4-BE49-F238E27FC236}">
                <a16:creationId xmlns:a16="http://schemas.microsoft.com/office/drawing/2014/main" id="{2E46B0BF-4D04-414F-97F3-95C0C75EF2C8}"/>
              </a:ext>
            </a:extLst>
          </p:cNvPr>
          <p:cNvSpPr>
            <a:spLocks noGrp="1"/>
          </p:cNvSpPr>
          <p:nvPr>
            <p:ph sz="quarter" idx="14"/>
          </p:nvPr>
        </p:nvSpPr>
        <p:spPr>
          <a:xfrm>
            <a:off x="3048000" y="6356350"/>
            <a:ext cx="5257800" cy="3444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550131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3_Title Slide">
    <p:spTree>
      <p:nvGrpSpPr>
        <p:cNvPr id="1" name=""/>
        <p:cNvGrpSpPr/>
        <p:nvPr/>
      </p:nvGrpSpPr>
      <p:grpSpPr>
        <a:xfrm>
          <a:off x="0" y="0"/>
          <a:ext cx="0" cy="0"/>
          <a:chOff x="0" y="0"/>
          <a:chExt cx="0" cy="0"/>
        </a:xfrm>
      </p:grpSpPr>
      <p:sp>
        <p:nvSpPr>
          <p:cNvPr id="96258" name="Rectangle 2"/>
          <p:cNvSpPr>
            <a:spLocks noGrp="1" noChangeArrowheads="1"/>
          </p:cNvSpPr>
          <p:nvPr>
            <p:ph type="ctrTitle"/>
          </p:nvPr>
        </p:nvSpPr>
        <p:spPr>
          <a:xfrm>
            <a:off x="914400" y="1524000"/>
            <a:ext cx="7623175" cy="1752600"/>
          </a:xfrm>
        </p:spPr>
        <p:txBody>
          <a:bodyPr>
            <a:normAutofit/>
          </a:bodyPr>
          <a:lstStyle>
            <a:lvl1pPr>
              <a:defRPr sz="4400">
                <a:solidFill>
                  <a:srgbClr val="1F4984"/>
                </a:solidFill>
                <a:latin typeface="Helvetica" pitchFamily="34" charset="0"/>
              </a:defRPr>
            </a:lvl1pPr>
          </a:lstStyle>
          <a:p>
            <a:pPr lvl="0"/>
            <a:r>
              <a:rPr lang="en-US" altLang="en-US" noProof="0" dirty="0"/>
              <a:t>Click to edit Master title style</a:t>
            </a:r>
          </a:p>
        </p:txBody>
      </p:sp>
      <p:sp>
        <p:nvSpPr>
          <p:cNvPr id="9" name="Rectangle 21"/>
          <p:cNvSpPr>
            <a:spLocks noChangeArrowheads="1"/>
          </p:cNvSpPr>
          <p:nvPr userDrawn="1"/>
        </p:nvSpPr>
        <p:spPr bwMode="auto">
          <a:xfrm>
            <a:off x="6934200" y="6248400"/>
            <a:ext cx="2133600" cy="457200"/>
          </a:xfrm>
          <a:prstGeom prst="rect">
            <a:avLst/>
          </a:prstGeom>
          <a:noFill/>
          <a:ln w="9525">
            <a:noFill/>
            <a:miter lim="800000"/>
            <a:headEnd/>
            <a:tailEnd/>
          </a:ln>
        </p:spPr>
        <p:txBody>
          <a:bodyPr anchor="b"/>
          <a:lstStyle/>
          <a:p>
            <a:pPr algn="r">
              <a:defRPr/>
            </a:pPr>
            <a:r>
              <a:rPr lang="en-US" sz="1000" dirty="0">
                <a:latin typeface="Helvetica"/>
                <a:cs typeface="Helvetica"/>
              </a:rPr>
              <a:t>3-</a:t>
            </a:r>
            <a:fld id="{3B23F10E-B9DB-4030-83AA-1C45FF54A19F}" type="slidenum">
              <a:rPr lang="en-US" sz="1000" smtClean="0">
                <a:latin typeface="Helvetica"/>
                <a:cs typeface="Helvetica"/>
              </a:rPr>
              <a:pPr algn="r">
                <a:defRPr/>
              </a:pPr>
              <a:t>‹#›</a:t>
            </a:fld>
            <a:endParaRPr lang="en-US" sz="1000" dirty="0">
              <a:latin typeface="Helvetica"/>
              <a:cs typeface="Helvetica"/>
            </a:endParaRPr>
          </a:p>
        </p:txBody>
      </p:sp>
      <p:sp>
        <p:nvSpPr>
          <p:cNvPr id="3" name="Content Placeholder 2">
            <a:extLst>
              <a:ext uri="{FF2B5EF4-FFF2-40B4-BE49-F238E27FC236}">
                <a16:creationId xmlns:a16="http://schemas.microsoft.com/office/drawing/2014/main" id="{9871CF0B-3967-4E8C-AE79-0DDBE66FA69F}"/>
              </a:ext>
            </a:extLst>
          </p:cNvPr>
          <p:cNvSpPr>
            <a:spLocks noGrp="1"/>
          </p:cNvSpPr>
          <p:nvPr>
            <p:ph sz="quarter" idx="10"/>
          </p:nvPr>
        </p:nvSpPr>
        <p:spPr>
          <a:xfrm>
            <a:off x="914400" y="4572000"/>
            <a:ext cx="7623175" cy="106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67857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dirty="0"/>
              <a:t>Click to edit Master title style</a:t>
            </a:r>
          </a:p>
        </p:txBody>
      </p:sp>
      <p:sp>
        <p:nvSpPr>
          <p:cNvPr id="3" name="Content Placeholder 2"/>
          <p:cNvSpPr>
            <a:spLocks noGrp="1"/>
          </p:cNvSpPr>
          <p:nvPr>
            <p:ph idx="1"/>
          </p:nvPr>
        </p:nvSpPr>
        <p:spPr>
          <a:xfrm>
            <a:off x="457200" y="1600201"/>
            <a:ext cx="8229600" cy="3886200"/>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rot="5400000">
            <a:off x="4229100" y="1790700"/>
            <a:ext cx="685800" cy="9144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dirty="0">
                <a:solidFill>
                  <a:srgbClr val="E9F7FE"/>
                </a:solidFill>
                <a:latin typeface="Helvetica" pitchFamily="34" charset="0"/>
              </a:rPr>
              <a:t>	</a:t>
            </a:r>
            <a:r>
              <a:rPr lang="en-US" sz="1200" dirty="0">
                <a:solidFill>
                  <a:schemeClr val="bg1"/>
                </a:solidFill>
                <a:latin typeface="+mn-lt"/>
              </a:rPr>
              <a:t> BUSINESS</a:t>
            </a:r>
            <a:r>
              <a:rPr lang="en-US" sz="1200" baseline="0" dirty="0">
                <a:solidFill>
                  <a:schemeClr val="bg1"/>
                </a:solidFill>
                <a:latin typeface="+mn-lt"/>
              </a:rPr>
              <a:t> STATISTICS: COMMUNICATING WITH NUMBERS, 4e </a:t>
            </a:r>
            <a:r>
              <a:rPr lang="en-US" sz="1200" dirty="0">
                <a:solidFill>
                  <a:schemeClr val="bg1"/>
                </a:solidFill>
                <a:latin typeface="+mn-lt"/>
              </a:rPr>
              <a:t>| </a:t>
            </a:r>
            <a:r>
              <a:rPr lang="en-US" sz="1200" dirty="0" err="1">
                <a:solidFill>
                  <a:schemeClr val="bg1"/>
                </a:solidFill>
                <a:latin typeface="+mn-lt"/>
              </a:rPr>
              <a:t>Jaggia</a:t>
            </a:r>
            <a:r>
              <a:rPr lang="en-US" sz="1200" dirty="0">
                <a:solidFill>
                  <a:schemeClr val="bg1"/>
                </a:solidFill>
                <a:latin typeface="+mn-lt"/>
              </a:rPr>
              <a:t>,</a:t>
            </a:r>
            <a:r>
              <a:rPr lang="en-US" sz="1200" baseline="0" dirty="0">
                <a:solidFill>
                  <a:schemeClr val="bg1"/>
                </a:solidFill>
                <a:latin typeface="+mn-lt"/>
              </a:rPr>
              <a:t> Kelly</a:t>
            </a:r>
            <a:endParaRPr lang="en-US" sz="1200" b="1" i="0" kern="1200" dirty="0">
              <a:solidFill>
                <a:schemeClr val="bg1"/>
              </a:solidFill>
              <a:latin typeface="+mn-lt"/>
              <a:ea typeface="ＭＳ Ｐゴシック"/>
              <a:cs typeface="ＭＳ Ｐゴシック"/>
            </a:endParaRPr>
          </a:p>
          <a:p>
            <a:pPr marL="0" marR="0" lvl="0" indent="0" algn="ctr" defTabSz="914400" rtl="0" eaLnBrk="1" fontAlgn="base" latinLnBrk="0" hangingPunct="1">
              <a:lnSpc>
                <a:spcPct val="100000"/>
              </a:lnSpc>
              <a:spcBef>
                <a:spcPct val="0"/>
              </a:spcBef>
              <a:spcAft>
                <a:spcPct val="0"/>
              </a:spcAft>
              <a:buClrTx/>
              <a:buSzTx/>
              <a:buFontTx/>
              <a:buNone/>
              <a:tabLst/>
              <a:defRPr/>
            </a:pPr>
            <a:r>
              <a:rPr lang="en-US" sz="1200" b="0" dirty="0">
                <a:solidFill>
                  <a:schemeClr val="bg1"/>
                </a:solidFill>
                <a:latin typeface="+mn-lt"/>
              </a:rPr>
              <a:t>© McGraw Hill</a:t>
            </a:r>
            <a:r>
              <a:rPr lang="en-US" sz="1200" b="0" i="0" kern="1200" dirty="0">
                <a:solidFill>
                  <a:schemeClr val="bg1"/>
                </a:solidFill>
                <a:latin typeface="+mn-lt"/>
                <a:ea typeface="ＭＳ Ｐゴシック"/>
                <a:cs typeface="Helvetica"/>
              </a:rPr>
              <a:t>.</a:t>
            </a:r>
            <a:endParaRPr kumimoji="0" lang="en-US" sz="1000" b="0" i="0" u="none" strike="noStrike" kern="1200" cap="none" spc="0" normalizeH="0" baseline="0" noProof="0" dirty="0">
              <a:ln>
                <a:noFill/>
              </a:ln>
              <a:solidFill>
                <a:schemeClr val="bg1"/>
              </a:solidFill>
              <a:effectLst/>
              <a:uLnTx/>
              <a:uFillTx/>
              <a:latin typeface="Helvetica"/>
              <a:ea typeface="ＭＳ Ｐゴシック"/>
              <a:cs typeface="Helvetica"/>
            </a:endParaRPr>
          </a:p>
        </p:txBody>
      </p:sp>
      <p:sp>
        <p:nvSpPr>
          <p:cNvPr id="6" name="Rectangle 21"/>
          <p:cNvSpPr>
            <a:spLocks noChangeArrowheads="1"/>
          </p:cNvSpPr>
          <p:nvPr userDrawn="1"/>
        </p:nvSpPr>
        <p:spPr bwMode="auto">
          <a:xfrm>
            <a:off x="7734300" y="5943600"/>
            <a:ext cx="1371600" cy="457200"/>
          </a:xfrm>
          <a:prstGeom prst="rect">
            <a:avLst/>
          </a:prstGeom>
          <a:noFill/>
          <a:ln w="9525">
            <a:noFill/>
            <a:miter lim="800000"/>
            <a:headEnd/>
            <a:tailEnd/>
          </a:ln>
        </p:spPr>
        <p:txBody>
          <a:bodyPr anchor="b"/>
          <a:lstStyle/>
          <a:p>
            <a:pPr algn="r">
              <a:defRPr/>
            </a:pPr>
            <a:r>
              <a:rPr lang="en-US" sz="1000" dirty="0">
                <a:solidFill>
                  <a:srgbClr val="FFFFFF"/>
                </a:solidFill>
                <a:latin typeface="Helvetica"/>
                <a:cs typeface="Helvetica"/>
              </a:rPr>
              <a:t>3-</a:t>
            </a:r>
            <a:fld id="{3B23F10E-B9DB-4030-83AA-1C45FF54A19F}" type="slidenum">
              <a:rPr lang="en-US" sz="1000" smtClean="0">
                <a:solidFill>
                  <a:srgbClr val="FFFFFF"/>
                </a:solidFill>
                <a:latin typeface="Helvetica"/>
                <a:cs typeface="Helvetica"/>
              </a:rPr>
              <a:pPr algn="r">
                <a:defRPr/>
              </a:pPr>
              <a:t>‹#›</a:t>
            </a:fld>
            <a:endParaRPr lang="en-US" sz="1000" dirty="0">
              <a:solidFill>
                <a:srgbClr val="FFFFFF"/>
              </a:solidFill>
              <a:latin typeface="Helvetica"/>
              <a:cs typeface="Helvetica"/>
            </a:endParaRPr>
          </a:p>
        </p:txBody>
      </p:sp>
      <p:sp>
        <p:nvSpPr>
          <p:cNvPr id="7" name="Content Placeholder 6"/>
          <p:cNvSpPr>
            <a:spLocks noGrp="1"/>
          </p:cNvSpPr>
          <p:nvPr>
            <p:ph sz="quarter" idx="10" hasCustomPrompt="1"/>
          </p:nvPr>
        </p:nvSpPr>
        <p:spPr>
          <a:xfrm>
            <a:off x="457200" y="5652247"/>
            <a:ext cx="8229600" cy="304800"/>
          </a:xfrm>
        </p:spPr>
        <p:txBody>
          <a:bodyPr>
            <a:normAutofit/>
          </a:bodyPr>
          <a:lstStyle>
            <a:lvl1pPr marL="0" indent="0" algn="ctr">
              <a:buNone/>
              <a:defRPr sz="1200">
                <a:latin typeface="+mn-lt"/>
              </a:defRPr>
            </a:lvl1pPr>
          </a:lstStyle>
          <a:p>
            <a:pPr lvl="0"/>
            <a:r>
              <a:rPr lang="en-US" dirty="0"/>
              <a:t>Access the text alternative for slide images.</a:t>
            </a:r>
          </a:p>
        </p:txBody>
      </p:sp>
    </p:spTree>
    <p:extLst>
      <p:ext uri="{BB962C8B-B14F-4D97-AF65-F5344CB8AC3E}">
        <p14:creationId xmlns:p14="http://schemas.microsoft.com/office/powerpoint/2010/main" val="2657915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dirty="0"/>
              <a:t>Click to edit Master title style</a:t>
            </a:r>
          </a:p>
        </p:txBody>
      </p:sp>
      <p:sp>
        <p:nvSpPr>
          <p:cNvPr id="3" name="Content Placeholder 2"/>
          <p:cNvSpPr>
            <a:spLocks noGrp="1"/>
          </p:cNvSpPr>
          <p:nvPr>
            <p:ph idx="1"/>
          </p:nvPr>
        </p:nvSpPr>
        <p:spPr>
          <a:xfrm>
            <a:off x="457200" y="1905001"/>
            <a:ext cx="8229600" cy="3581400"/>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rot="5400000">
            <a:off x="4229100" y="1790700"/>
            <a:ext cx="685800" cy="9144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dirty="0">
                <a:solidFill>
                  <a:srgbClr val="E9F7FE"/>
                </a:solidFill>
                <a:latin typeface="Helvetica" pitchFamily="34" charset="0"/>
              </a:rPr>
              <a:t>	</a:t>
            </a:r>
            <a:r>
              <a:rPr lang="en-US" sz="1200" dirty="0">
                <a:solidFill>
                  <a:schemeClr val="bg1"/>
                </a:solidFill>
                <a:latin typeface="+mn-lt"/>
              </a:rPr>
              <a:t> BUSINESS</a:t>
            </a:r>
            <a:r>
              <a:rPr lang="en-US" sz="1200" baseline="0" dirty="0">
                <a:solidFill>
                  <a:schemeClr val="bg1"/>
                </a:solidFill>
                <a:latin typeface="+mn-lt"/>
              </a:rPr>
              <a:t> STATISTICS: COMMUNICATING WITH NUMBERS, 4e </a:t>
            </a:r>
            <a:r>
              <a:rPr lang="en-US" sz="1200" dirty="0">
                <a:solidFill>
                  <a:schemeClr val="bg1"/>
                </a:solidFill>
                <a:latin typeface="+mn-lt"/>
              </a:rPr>
              <a:t>| </a:t>
            </a:r>
            <a:r>
              <a:rPr lang="en-US" sz="1200" dirty="0" err="1">
                <a:solidFill>
                  <a:schemeClr val="bg1"/>
                </a:solidFill>
                <a:latin typeface="+mn-lt"/>
              </a:rPr>
              <a:t>Jaggia</a:t>
            </a:r>
            <a:r>
              <a:rPr lang="en-US" sz="1200" dirty="0">
                <a:solidFill>
                  <a:schemeClr val="bg1"/>
                </a:solidFill>
                <a:latin typeface="+mn-lt"/>
              </a:rPr>
              <a:t>,</a:t>
            </a:r>
            <a:r>
              <a:rPr lang="en-US" sz="1200" baseline="0" dirty="0">
                <a:solidFill>
                  <a:schemeClr val="bg1"/>
                </a:solidFill>
                <a:latin typeface="+mn-lt"/>
              </a:rPr>
              <a:t> Kelly</a:t>
            </a:r>
            <a:endParaRPr lang="en-US" sz="1200" b="1" i="0" kern="1200" dirty="0">
              <a:solidFill>
                <a:schemeClr val="bg1"/>
              </a:solidFill>
              <a:latin typeface="+mn-lt"/>
              <a:ea typeface="ＭＳ Ｐゴシック"/>
              <a:cs typeface="ＭＳ Ｐゴシック"/>
            </a:endParaRPr>
          </a:p>
          <a:p>
            <a:pPr marL="0" marR="0" lvl="0" indent="0" algn="ctr" defTabSz="914400" rtl="0" eaLnBrk="1" fontAlgn="base" latinLnBrk="0" hangingPunct="1">
              <a:lnSpc>
                <a:spcPct val="100000"/>
              </a:lnSpc>
              <a:spcBef>
                <a:spcPct val="0"/>
              </a:spcBef>
              <a:spcAft>
                <a:spcPct val="0"/>
              </a:spcAft>
              <a:buClrTx/>
              <a:buSzTx/>
              <a:buFontTx/>
              <a:buNone/>
              <a:tabLst/>
              <a:defRPr/>
            </a:pPr>
            <a:r>
              <a:rPr lang="en-US" sz="1200" b="0" dirty="0">
                <a:solidFill>
                  <a:schemeClr val="bg1"/>
                </a:solidFill>
                <a:latin typeface="+mn-lt"/>
              </a:rPr>
              <a:t>© McGraw Hill</a:t>
            </a:r>
            <a:r>
              <a:rPr lang="en-US" sz="1200" b="0" i="0" kern="1200" dirty="0">
                <a:solidFill>
                  <a:schemeClr val="bg1"/>
                </a:solidFill>
                <a:latin typeface="+mn-lt"/>
                <a:ea typeface="ＭＳ Ｐゴシック"/>
                <a:cs typeface="Helvetica"/>
              </a:rPr>
              <a:t>.</a:t>
            </a:r>
            <a:endParaRPr kumimoji="0" lang="en-US" sz="1000" b="0" i="0" u="none" strike="noStrike" kern="1200" cap="none" spc="0" normalizeH="0" baseline="0" noProof="0" dirty="0">
              <a:ln>
                <a:noFill/>
              </a:ln>
              <a:solidFill>
                <a:schemeClr val="bg1"/>
              </a:solidFill>
              <a:effectLst/>
              <a:uLnTx/>
              <a:uFillTx/>
              <a:latin typeface="Helvetica"/>
              <a:ea typeface="ＭＳ Ｐゴシック"/>
              <a:cs typeface="Helvetica"/>
            </a:endParaRPr>
          </a:p>
        </p:txBody>
      </p:sp>
      <p:sp>
        <p:nvSpPr>
          <p:cNvPr id="6" name="Rectangle 21"/>
          <p:cNvSpPr>
            <a:spLocks noChangeArrowheads="1"/>
          </p:cNvSpPr>
          <p:nvPr userDrawn="1"/>
        </p:nvSpPr>
        <p:spPr bwMode="auto">
          <a:xfrm>
            <a:off x="7734300" y="5943600"/>
            <a:ext cx="1371600" cy="457200"/>
          </a:xfrm>
          <a:prstGeom prst="rect">
            <a:avLst/>
          </a:prstGeom>
          <a:noFill/>
          <a:ln w="9525">
            <a:noFill/>
            <a:miter lim="800000"/>
            <a:headEnd/>
            <a:tailEnd/>
          </a:ln>
        </p:spPr>
        <p:txBody>
          <a:bodyPr anchor="b"/>
          <a:lstStyle/>
          <a:p>
            <a:pPr algn="r">
              <a:defRPr/>
            </a:pPr>
            <a:r>
              <a:rPr lang="en-US" sz="1000" dirty="0">
                <a:solidFill>
                  <a:srgbClr val="FFFFFF"/>
                </a:solidFill>
                <a:latin typeface="Helvetica"/>
                <a:cs typeface="Helvetica"/>
              </a:rPr>
              <a:t>3-</a:t>
            </a:r>
            <a:fld id="{3B23F10E-B9DB-4030-83AA-1C45FF54A19F}" type="slidenum">
              <a:rPr lang="en-US" sz="1000" smtClean="0">
                <a:solidFill>
                  <a:srgbClr val="FFFFFF"/>
                </a:solidFill>
                <a:latin typeface="Helvetica"/>
                <a:cs typeface="Helvetica"/>
              </a:rPr>
              <a:pPr algn="r">
                <a:defRPr/>
              </a:pPr>
              <a:t>‹#›</a:t>
            </a:fld>
            <a:endParaRPr lang="en-US" sz="1000" dirty="0">
              <a:solidFill>
                <a:srgbClr val="FFFFFF"/>
              </a:solidFill>
              <a:latin typeface="Helvetica"/>
              <a:cs typeface="Helvetica"/>
            </a:endParaRPr>
          </a:p>
        </p:txBody>
      </p:sp>
      <p:sp>
        <p:nvSpPr>
          <p:cNvPr id="7" name="Content Placeholder 6"/>
          <p:cNvSpPr>
            <a:spLocks noGrp="1"/>
          </p:cNvSpPr>
          <p:nvPr>
            <p:ph sz="quarter" idx="10" hasCustomPrompt="1"/>
          </p:nvPr>
        </p:nvSpPr>
        <p:spPr>
          <a:xfrm>
            <a:off x="457200" y="1493838"/>
            <a:ext cx="8229600" cy="411162"/>
          </a:xfrm>
        </p:spPr>
        <p:txBody>
          <a:bodyPr>
            <a:normAutofit/>
          </a:bodyPr>
          <a:lstStyle>
            <a:lvl1pPr marL="0" indent="0" algn="ctr">
              <a:buNone/>
              <a:defRPr sz="1200">
                <a:latin typeface="+mn-lt"/>
              </a:defRPr>
            </a:lvl1pPr>
          </a:lstStyle>
          <a:p>
            <a:pPr lvl="0"/>
            <a:r>
              <a:rPr lang="en-US" dirty="0"/>
              <a:t>Return to parent-slide containing images.</a:t>
            </a:r>
          </a:p>
        </p:txBody>
      </p:sp>
      <p:sp>
        <p:nvSpPr>
          <p:cNvPr id="8" name="Content Placeholder 6"/>
          <p:cNvSpPr>
            <a:spLocks noGrp="1"/>
          </p:cNvSpPr>
          <p:nvPr>
            <p:ph sz="quarter" idx="11" hasCustomPrompt="1"/>
          </p:nvPr>
        </p:nvSpPr>
        <p:spPr>
          <a:xfrm>
            <a:off x="457200" y="5581744"/>
            <a:ext cx="8229600" cy="411162"/>
          </a:xfrm>
        </p:spPr>
        <p:txBody>
          <a:bodyPr>
            <a:normAutofit/>
          </a:bodyPr>
          <a:lstStyle>
            <a:lvl1pPr marL="0" indent="0" algn="ctr">
              <a:buNone/>
              <a:defRPr sz="1200">
                <a:latin typeface="+mn-lt"/>
              </a:defRPr>
            </a:lvl1pPr>
          </a:lstStyle>
          <a:p>
            <a:pPr lvl="0"/>
            <a:r>
              <a:rPr lang="en-US" dirty="0"/>
              <a:t>Return to parent-slide containing images.</a:t>
            </a:r>
          </a:p>
        </p:txBody>
      </p:sp>
    </p:spTree>
    <p:extLst>
      <p:ext uri="{BB962C8B-B14F-4D97-AF65-F5344CB8AC3E}">
        <p14:creationId xmlns:p14="http://schemas.microsoft.com/office/powerpoint/2010/main" val="59961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dirty="0"/>
              <a:t>Click to edit Master title style</a:t>
            </a:r>
          </a:p>
        </p:txBody>
      </p:sp>
      <p:sp>
        <p:nvSpPr>
          <p:cNvPr id="3" name="Content Placeholder 2"/>
          <p:cNvSpPr>
            <a:spLocks noGrp="1"/>
          </p:cNvSpPr>
          <p:nvPr>
            <p:ph idx="1"/>
          </p:nvPr>
        </p:nvSpPr>
        <p:spPr>
          <a:xfrm>
            <a:off x="457200" y="1600201"/>
            <a:ext cx="82296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rot="5400000">
            <a:off x="4229100" y="1790700"/>
            <a:ext cx="685800" cy="9144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dirty="0">
                <a:solidFill>
                  <a:srgbClr val="E9F7FE"/>
                </a:solidFill>
                <a:latin typeface="Helvetica" pitchFamily="34" charset="0"/>
              </a:rPr>
              <a:t>	</a:t>
            </a:r>
            <a:r>
              <a:rPr lang="en-US" sz="1200" dirty="0">
                <a:solidFill>
                  <a:schemeClr val="bg1"/>
                </a:solidFill>
                <a:latin typeface="+mn-lt"/>
              </a:rPr>
              <a:t> BUSINESS</a:t>
            </a:r>
            <a:r>
              <a:rPr lang="en-US" sz="1200" baseline="0" dirty="0">
                <a:solidFill>
                  <a:schemeClr val="bg1"/>
                </a:solidFill>
                <a:latin typeface="+mn-lt"/>
              </a:rPr>
              <a:t> STATISTICS: COMMUNICATING WITH NUMBERS, 4e </a:t>
            </a:r>
            <a:r>
              <a:rPr lang="en-US" sz="1200" dirty="0">
                <a:solidFill>
                  <a:schemeClr val="bg1"/>
                </a:solidFill>
                <a:latin typeface="+mn-lt"/>
              </a:rPr>
              <a:t>| </a:t>
            </a:r>
            <a:r>
              <a:rPr lang="en-US" sz="1200" dirty="0" err="1">
                <a:solidFill>
                  <a:schemeClr val="bg1"/>
                </a:solidFill>
                <a:latin typeface="+mn-lt"/>
              </a:rPr>
              <a:t>Jaggia</a:t>
            </a:r>
            <a:r>
              <a:rPr lang="en-US" sz="1200" dirty="0">
                <a:solidFill>
                  <a:schemeClr val="bg1"/>
                </a:solidFill>
                <a:latin typeface="+mn-lt"/>
              </a:rPr>
              <a:t>,</a:t>
            </a:r>
            <a:r>
              <a:rPr lang="en-US" sz="1200" baseline="0" dirty="0">
                <a:solidFill>
                  <a:schemeClr val="bg1"/>
                </a:solidFill>
                <a:latin typeface="+mn-lt"/>
              </a:rPr>
              <a:t> Kelly</a:t>
            </a:r>
            <a:endParaRPr lang="en-US" sz="1200" b="1" i="0" kern="1200" dirty="0">
              <a:solidFill>
                <a:schemeClr val="bg1"/>
              </a:solidFill>
              <a:latin typeface="+mn-lt"/>
              <a:ea typeface="ＭＳ Ｐゴシック"/>
              <a:cs typeface="ＭＳ Ｐゴシック"/>
            </a:endParaRPr>
          </a:p>
          <a:p>
            <a:pPr marL="0" marR="0" lvl="0" indent="0" algn="ctr" defTabSz="914400" rtl="0" eaLnBrk="1" fontAlgn="base" latinLnBrk="0" hangingPunct="1">
              <a:lnSpc>
                <a:spcPct val="100000"/>
              </a:lnSpc>
              <a:spcBef>
                <a:spcPct val="0"/>
              </a:spcBef>
              <a:spcAft>
                <a:spcPct val="0"/>
              </a:spcAft>
              <a:buClrTx/>
              <a:buSzTx/>
              <a:buFontTx/>
              <a:buNone/>
              <a:tabLst/>
              <a:defRPr/>
            </a:pPr>
            <a:r>
              <a:rPr lang="en-US" sz="1200" b="0" dirty="0">
                <a:solidFill>
                  <a:schemeClr val="bg1"/>
                </a:solidFill>
                <a:latin typeface="+mn-lt"/>
              </a:rPr>
              <a:t>© McGraw Hill</a:t>
            </a:r>
            <a:r>
              <a:rPr lang="en-US" sz="1200" b="0" i="0" kern="1200" dirty="0">
                <a:solidFill>
                  <a:schemeClr val="bg1"/>
                </a:solidFill>
                <a:latin typeface="+mn-lt"/>
                <a:ea typeface="ＭＳ Ｐゴシック"/>
                <a:cs typeface="Helvetica"/>
              </a:rPr>
              <a:t>.</a:t>
            </a:r>
            <a:endParaRPr kumimoji="0" lang="en-US" sz="1000" b="0" i="0" u="none" strike="noStrike" kern="1200" cap="none" spc="0" normalizeH="0" baseline="0" noProof="0" dirty="0">
              <a:ln>
                <a:noFill/>
              </a:ln>
              <a:solidFill>
                <a:schemeClr val="bg1"/>
              </a:solidFill>
              <a:effectLst/>
              <a:uLnTx/>
              <a:uFillTx/>
              <a:latin typeface="Helvetica"/>
              <a:ea typeface="ＭＳ Ｐゴシック"/>
              <a:cs typeface="Helvetica"/>
            </a:endParaRPr>
          </a:p>
        </p:txBody>
      </p:sp>
      <p:sp>
        <p:nvSpPr>
          <p:cNvPr id="6" name="Rectangle 21"/>
          <p:cNvSpPr>
            <a:spLocks noChangeArrowheads="1"/>
          </p:cNvSpPr>
          <p:nvPr userDrawn="1"/>
        </p:nvSpPr>
        <p:spPr bwMode="auto">
          <a:xfrm>
            <a:off x="7734300" y="5943600"/>
            <a:ext cx="1371600" cy="457200"/>
          </a:xfrm>
          <a:prstGeom prst="rect">
            <a:avLst/>
          </a:prstGeom>
          <a:noFill/>
          <a:ln w="9525">
            <a:noFill/>
            <a:miter lim="800000"/>
            <a:headEnd/>
            <a:tailEnd/>
          </a:ln>
        </p:spPr>
        <p:txBody>
          <a:bodyPr anchor="b"/>
          <a:lstStyle/>
          <a:p>
            <a:pPr algn="r">
              <a:defRPr/>
            </a:pPr>
            <a:r>
              <a:rPr lang="en-US" sz="1000" dirty="0">
                <a:solidFill>
                  <a:srgbClr val="FFFFFF"/>
                </a:solidFill>
                <a:latin typeface="Helvetica"/>
                <a:cs typeface="Helvetica"/>
              </a:rPr>
              <a:t>3-</a:t>
            </a:r>
            <a:fld id="{3B23F10E-B9DB-4030-83AA-1C45FF54A19F}" type="slidenum">
              <a:rPr lang="en-US" sz="1000" smtClean="0">
                <a:solidFill>
                  <a:srgbClr val="FFFFFF"/>
                </a:solidFill>
                <a:latin typeface="Helvetica"/>
                <a:cs typeface="Helvetica"/>
              </a:rPr>
              <a:pPr algn="r">
                <a:defRPr/>
              </a:pPr>
              <a:t>‹#›</a:t>
            </a:fld>
            <a:endParaRPr lang="en-US" sz="1000" dirty="0">
              <a:solidFill>
                <a:srgbClr val="FFFFFF"/>
              </a:solidFill>
              <a:latin typeface="Helvetica"/>
              <a:cs typeface="Helvetica"/>
            </a:endParaRPr>
          </a:p>
        </p:txBody>
      </p:sp>
      <p:sp>
        <p:nvSpPr>
          <p:cNvPr id="7" name="Content Placeholder 2">
            <a:extLst>
              <a:ext uri="{FF2B5EF4-FFF2-40B4-BE49-F238E27FC236}">
                <a16:creationId xmlns:a16="http://schemas.microsoft.com/office/drawing/2014/main" id="{587EDC90-0FC9-477E-9C64-5ABD7ACDA17F}"/>
              </a:ext>
            </a:extLst>
          </p:cNvPr>
          <p:cNvSpPr>
            <a:spLocks noGrp="1"/>
          </p:cNvSpPr>
          <p:nvPr>
            <p:ph idx="10"/>
          </p:nvPr>
        </p:nvSpPr>
        <p:spPr>
          <a:xfrm>
            <a:off x="457200" y="3352801"/>
            <a:ext cx="82296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1" hasCustomPrompt="1"/>
          </p:nvPr>
        </p:nvSpPr>
        <p:spPr>
          <a:xfrm>
            <a:off x="457200" y="5562600"/>
            <a:ext cx="8229600" cy="381000"/>
          </a:xfrm>
        </p:spPr>
        <p:txBody>
          <a:bodyPr>
            <a:noAutofit/>
          </a:bodyPr>
          <a:lstStyle>
            <a:lvl1pPr marL="0" indent="0" algn="ctr">
              <a:buNone/>
              <a:defRPr sz="1200">
                <a:latin typeface="+mn-lt"/>
              </a:defRPr>
            </a:lvl1pPr>
            <a:lvl2pPr marL="457200" indent="0" algn="ctr">
              <a:buNone/>
              <a:defRPr sz="1200">
                <a:latin typeface="+mn-lt"/>
              </a:defRPr>
            </a:lvl2pPr>
            <a:lvl3pPr marL="914400" indent="0" algn="ctr">
              <a:buNone/>
              <a:defRPr sz="1200">
                <a:latin typeface="+mn-lt"/>
              </a:defRPr>
            </a:lvl3pPr>
            <a:lvl4pPr marL="1371600" indent="0" algn="ctr">
              <a:buNone/>
              <a:defRPr sz="1200">
                <a:latin typeface="+mn-lt"/>
              </a:defRPr>
            </a:lvl4pPr>
            <a:lvl5pPr marL="1828800" indent="0" algn="ctr">
              <a:buNone/>
              <a:defRPr sz="1200">
                <a:latin typeface="+mn-lt"/>
              </a:defRPr>
            </a:lvl5pPr>
          </a:lstStyle>
          <a:p>
            <a:pPr lvl="0"/>
            <a:r>
              <a:rPr lang="en-US" dirty="0"/>
              <a:t>Access the text alternative for slide images.</a:t>
            </a:r>
          </a:p>
        </p:txBody>
      </p:sp>
    </p:spTree>
    <p:extLst>
      <p:ext uri="{BB962C8B-B14F-4D97-AF65-F5344CB8AC3E}">
        <p14:creationId xmlns:p14="http://schemas.microsoft.com/office/powerpoint/2010/main" val="1737518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dirty="0"/>
              <a:t>Click to edit Master title style</a:t>
            </a:r>
          </a:p>
        </p:txBody>
      </p:sp>
      <p:sp>
        <p:nvSpPr>
          <p:cNvPr id="3" name="Content Placeholder 2"/>
          <p:cNvSpPr>
            <a:spLocks noGrp="1"/>
          </p:cNvSpPr>
          <p:nvPr>
            <p:ph idx="1"/>
          </p:nvPr>
        </p:nvSpPr>
        <p:spPr>
          <a:xfrm>
            <a:off x="457200" y="1600201"/>
            <a:ext cx="35814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rot="5400000">
            <a:off x="4229100" y="1790700"/>
            <a:ext cx="685800" cy="9144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dirty="0">
                <a:solidFill>
                  <a:srgbClr val="E9F7FE"/>
                </a:solidFill>
                <a:latin typeface="Helvetica" pitchFamily="34" charset="0"/>
              </a:rPr>
              <a:t>	</a:t>
            </a:r>
            <a:r>
              <a:rPr lang="en-US" sz="1200" dirty="0">
                <a:solidFill>
                  <a:schemeClr val="bg1"/>
                </a:solidFill>
                <a:latin typeface="+mn-lt"/>
              </a:rPr>
              <a:t> BUSINESS</a:t>
            </a:r>
            <a:r>
              <a:rPr lang="en-US" sz="1200" baseline="0" dirty="0">
                <a:solidFill>
                  <a:schemeClr val="bg1"/>
                </a:solidFill>
                <a:latin typeface="+mn-lt"/>
              </a:rPr>
              <a:t> STATISTICS: COMMUNICATING WITH NUMBERS, 4e </a:t>
            </a:r>
            <a:r>
              <a:rPr lang="en-US" sz="1200" dirty="0">
                <a:solidFill>
                  <a:schemeClr val="bg1"/>
                </a:solidFill>
                <a:latin typeface="+mn-lt"/>
              </a:rPr>
              <a:t>| </a:t>
            </a:r>
            <a:r>
              <a:rPr lang="en-US" sz="1200" dirty="0" err="1">
                <a:solidFill>
                  <a:schemeClr val="bg1"/>
                </a:solidFill>
                <a:latin typeface="+mn-lt"/>
              </a:rPr>
              <a:t>Jaggia</a:t>
            </a:r>
            <a:r>
              <a:rPr lang="en-US" sz="1200" dirty="0">
                <a:solidFill>
                  <a:schemeClr val="bg1"/>
                </a:solidFill>
                <a:latin typeface="+mn-lt"/>
              </a:rPr>
              <a:t>,</a:t>
            </a:r>
            <a:r>
              <a:rPr lang="en-US" sz="1200" baseline="0" dirty="0">
                <a:solidFill>
                  <a:schemeClr val="bg1"/>
                </a:solidFill>
                <a:latin typeface="+mn-lt"/>
              </a:rPr>
              <a:t> Kelly</a:t>
            </a:r>
            <a:endParaRPr lang="en-US" sz="1200" b="1" i="0" kern="1200" dirty="0">
              <a:solidFill>
                <a:schemeClr val="bg1"/>
              </a:solidFill>
              <a:latin typeface="+mn-lt"/>
              <a:ea typeface="ＭＳ Ｐゴシック"/>
              <a:cs typeface="ＭＳ Ｐゴシック"/>
            </a:endParaRPr>
          </a:p>
          <a:p>
            <a:pPr marL="0" marR="0" lvl="0" indent="0" algn="ctr" defTabSz="914400" rtl="0" eaLnBrk="1" fontAlgn="base" latinLnBrk="0" hangingPunct="1">
              <a:lnSpc>
                <a:spcPct val="100000"/>
              </a:lnSpc>
              <a:spcBef>
                <a:spcPct val="0"/>
              </a:spcBef>
              <a:spcAft>
                <a:spcPct val="0"/>
              </a:spcAft>
              <a:buClrTx/>
              <a:buSzTx/>
              <a:buFontTx/>
              <a:buNone/>
              <a:tabLst/>
              <a:defRPr/>
            </a:pPr>
            <a:r>
              <a:rPr lang="en-US" sz="1200" b="0" dirty="0">
                <a:solidFill>
                  <a:schemeClr val="bg1"/>
                </a:solidFill>
                <a:latin typeface="+mn-lt"/>
              </a:rPr>
              <a:t>© McGraw Hill</a:t>
            </a:r>
            <a:r>
              <a:rPr lang="en-US" sz="1200" b="0" i="0" kern="1200" dirty="0">
                <a:solidFill>
                  <a:schemeClr val="bg1"/>
                </a:solidFill>
                <a:latin typeface="+mn-lt"/>
                <a:ea typeface="ＭＳ Ｐゴシック"/>
                <a:cs typeface="Helvetica"/>
              </a:rPr>
              <a:t>.</a:t>
            </a:r>
            <a:endParaRPr kumimoji="0" lang="en-US" sz="1000" b="0" i="0" u="none" strike="noStrike" kern="1200" cap="none" spc="0" normalizeH="0" baseline="0" noProof="0" dirty="0">
              <a:ln>
                <a:noFill/>
              </a:ln>
              <a:solidFill>
                <a:schemeClr val="bg1"/>
              </a:solidFill>
              <a:effectLst/>
              <a:uLnTx/>
              <a:uFillTx/>
              <a:latin typeface="Helvetica"/>
              <a:ea typeface="ＭＳ Ｐゴシック"/>
              <a:cs typeface="Helvetica"/>
            </a:endParaRPr>
          </a:p>
        </p:txBody>
      </p:sp>
      <p:sp>
        <p:nvSpPr>
          <p:cNvPr id="6" name="Rectangle 21"/>
          <p:cNvSpPr>
            <a:spLocks noChangeArrowheads="1"/>
          </p:cNvSpPr>
          <p:nvPr userDrawn="1"/>
        </p:nvSpPr>
        <p:spPr bwMode="auto">
          <a:xfrm>
            <a:off x="7734300" y="5943600"/>
            <a:ext cx="1371600" cy="457200"/>
          </a:xfrm>
          <a:prstGeom prst="rect">
            <a:avLst/>
          </a:prstGeom>
          <a:noFill/>
          <a:ln w="9525">
            <a:noFill/>
            <a:miter lim="800000"/>
            <a:headEnd/>
            <a:tailEnd/>
          </a:ln>
        </p:spPr>
        <p:txBody>
          <a:bodyPr anchor="b"/>
          <a:lstStyle/>
          <a:p>
            <a:pPr algn="r">
              <a:defRPr/>
            </a:pPr>
            <a:r>
              <a:rPr lang="en-US" sz="1000" dirty="0">
                <a:solidFill>
                  <a:srgbClr val="FFFFFF"/>
                </a:solidFill>
                <a:latin typeface="Helvetica"/>
                <a:cs typeface="Helvetica"/>
              </a:rPr>
              <a:t>3-</a:t>
            </a:r>
            <a:fld id="{3B23F10E-B9DB-4030-83AA-1C45FF54A19F}" type="slidenum">
              <a:rPr lang="en-US" sz="1000" smtClean="0">
                <a:solidFill>
                  <a:srgbClr val="FFFFFF"/>
                </a:solidFill>
                <a:latin typeface="Helvetica"/>
                <a:cs typeface="Helvetica"/>
              </a:rPr>
              <a:pPr algn="r">
                <a:defRPr/>
              </a:pPr>
              <a:t>‹#›</a:t>
            </a:fld>
            <a:endParaRPr lang="en-US" sz="1000" dirty="0">
              <a:solidFill>
                <a:srgbClr val="FFFFFF"/>
              </a:solidFill>
              <a:latin typeface="Helvetica"/>
              <a:cs typeface="Helvetica"/>
            </a:endParaRPr>
          </a:p>
        </p:txBody>
      </p:sp>
      <p:sp>
        <p:nvSpPr>
          <p:cNvPr id="7" name="Content Placeholder 2">
            <a:extLst>
              <a:ext uri="{FF2B5EF4-FFF2-40B4-BE49-F238E27FC236}">
                <a16:creationId xmlns:a16="http://schemas.microsoft.com/office/drawing/2014/main" id="{587EDC90-0FC9-477E-9C64-5ABD7ACDA17F}"/>
              </a:ext>
            </a:extLst>
          </p:cNvPr>
          <p:cNvSpPr>
            <a:spLocks noGrp="1"/>
          </p:cNvSpPr>
          <p:nvPr>
            <p:ph idx="10"/>
          </p:nvPr>
        </p:nvSpPr>
        <p:spPr>
          <a:xfrm>
            <a:off x="457200" y="2667000"/>
            <a:ext cx="35814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a:extLst>
              <a:ext uri="{FF2B5EF4-FFF2-40B4-BE49-F238E27FC236}">
                <a16:creationId xmlns:a16="http://schemas.microsoft.com/office/drawing/2014/main" id="{FCA32148-4D56-4A15-876E-6CC486B13E78}"/>
              </a:ext>
            </a:extLst>
          </p:cNvPr>
          <p:cNvSpPr>
            <a:spLocks noGrp="1"/>
          </p:cNvSpPr>
          <p:nvPr>
            <p:ph idx="11"/>
          </p:nvPr>
        </p:nvSpPr>
        <p:spPr>
          <a:xfrm>
            <a:off x="457200" y="3810000"/>
            <a:ext cx="35814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3DD34695-3950-4749-B09E-FC79A2C32957}"/>
              </a:ext>
            </a:extLst>
          </p:cNvPr>
          <p:cNvSpPr>
            <a:spLocks noGrp="1"/>
          </p:cNvSpPr>
          <p:nvPr>
            <p:ph idx="12"/>
          </p:nvPr>
        </p:nvSpPr>
        <p:spPr>
          <a:xfrm>
            <a:off x="457200" y="4953000"/>
            <a:ext cx="35814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a:extLst>
              <a:ext uri="{FF2B5EF4-FFF2-40B4-BE49-F238E27FC236}">
                <a16:creationId xmlns:a16="http://schemas.microsoft.com/office/drawing/2014/main" id="{8365A0FC-EDD0-434F-82F0-0716102C0086}"/>
              </a:ext>
            </a:extLst>
          </p:cNvPr>
          <p:cNvSpPr>
            <a:spLocks noGrp="1"/>
          </p:cNvSpPr>
          <p:nvPr>
            <p:ph idx="13"/>
          </p:nvPr>
        </p:nvSpPr>
        <p:spPr>
          <a:xfrm>
            <a:off x="4419600" y="1600202"/>
            <a:ext cx="35814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2D9512C8-11E1-4B0A-8824-E51BEF3ED145}"/>
              </a:ext>
            </a:extLst>
          </p:cNvPr>
          <p:cNvSpPr>
            <a:spLocks noGrp="1"/>
          </p:cNvSpPr>
          <p:nvPr>
            <p:ph idx="14"/>
          </p:nvPr>
        </p:nvSpPr>
        <p:spPr>
          <a:xfrm>
            <a:off x="4419600" y="2667001"/>
            <a:ext cx="35814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id="{5B109D53-56B6-4ECE-94F2-E769A4750732}"/>
              </a:ext>
            </a:extLst>
          </p:cNvPr>
          <p:cNvSpPr>
            <a:spLocks noGrp="1"/>
          </p:cNvSpPr>
          <p:nvPr>
            <p:ph idx="15"/>
          </p:nvPr>
        </p:nvSpPr>
        <p:spPr>
          <a:xfrm>
            <a:off x="4419600" y="3810001"/>
            <a:ext cx="35814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3E09844D-2969-4B83-8FF9-2306DED29120}"/>
              </a:ext>
            </a:extLst>
          </p:cNvPr>
          <p:cNvSpPr>
            <a:spLocks noGrp="1"/>
          </p:cNvSpPr>
          <p:nvPr>
            <p:ph idx="16"/>
          </p:nvPr>
        </p:nvSpPr>
        <p:spPr>
          <a:xfrm>
            <a:off x="4419600" y="4953001"/>
            <a:ext cx="35814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09075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dirty="0"/>
              <a:t>Click to edit Master title style</a:t>
            </a:r>
          </a:p>
        </p:txBody>
      </p:sp>
      <p:sp>
        <p:nvSpPr>
          <p:cNvPr id="3" name="Content Placeholder 2"/>
          <p:cNvSpPr>
            <a:spLocks noGrp="1"/>
          </p:cNvSpPr>
          <p:nvPr>
            <p:ph idx="1"/>
          </p:nvPr>
        </p:nvSpPr>
        <p:spPr>
          <a:xfrm>
            <a:off x="457200" y="1600202"/>
            <a:ext cx="8229600" cy="761998"/>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rot="5400000">
            <a:off x="4229100" y="1790700"/>
            <a:ext cx="685800" cy="9144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dirty="0">
                <a:solidFill>
                  <a:srgbClr val="E9F7FE"/>
                </a:solidFill>
                <a:latin typeface="Helvetica" pitchFamily="34" charset="0"/>
              </a:rPr>
              <a:t>	</a:t>
            </a:r>
            <a:r>
              <a:rPr lang="en-US" sz="1200" dirty="0">
                <a:solidFill>
                  <a:schemeClr val="bg1"/>
                </a:solidFill>
                <a:latin typeface="+mn-lt"/>
              </a:rPr>
              <a:t> BUSINESS</a:t>
            </a:r>
            <a:r>
              <a:rPr lang="en-US" sz="1200" baseline="0" dirty="0">
                <a:solidFill>
                  <a:schemeClr val="bg1"/>
                </a:solidFill>
                <a:latin typeface="+mn-lt"/>
              </a:rPr>
              <a:t> STATISTICS: COMMUNICATING WITH NUMBERS, 4e </a:t>
            </a:r>
            <a:r>
              <a:rPr lang="en-US" sz="1200" dirty="0">
                <a:solidFill>
                  <a:schemeClr val="bg1"/>
                </a:solidFill>
                <a:latin typeface="+mn-lt"/>
              </a:rPr>
              <a:t>| </a:t>
            </a:r>
            <a:r>
              <a:rPr lang="en-US" sz="1200" dirty="0" err="1">
                <a:solidFill>
                  <a:schemeClr val="bg1"/>
                </a:solidFill>
                <a:latin typeface="+mn-lt"/>
              </a:rPr>
              <a:t>Jaggia</a:t>
            </a:r>
            <a:r>
              <a:rPr lang="en-US" sz="1200" dirty="0">
                <a:solidFill>
                  <a:schemeClr val="bg1"/>
                </a:solidFill>
                <a:latin typeface="+mn-lt"/>
              </a:rPr>
              <a:t>,</a:t>
            </a:r>
            <a:r>
              <a:rPr lang="en-US" sz="1200" baseline="0" dirty="0">
                <a:solidFill>
                  <a:schemeClr val="bg1"/>
                </a:solidFill>
                <a:latin typeface="+mn-lt"/>
              </a:rPr>
              <a:t> Kelly</a:t>
            </a:r>
            <a:endParaRPr lang="en-US" sz="1200" b="1" i="0" kern="1200" dirty="0">
              <a:solidFill>
                <a:schemeClr val="bg1"/>
              </a:solidFill>
              <a:latin typeface="+mn-lt"/>
              <a:ea typeface="ＭＳ Ｐゴシック"/>
              <a:cs typeface="ＭＳ Ｐゴシック"/>
            </a:endParaRPr>
          </a:p>
          <a:p>
            <a:pPr marL="0" marR="0" lvl="0" indent="0" algn="ctr" defTabSz="914400" rtl="0" eaLnBrk="1" fontAlgn="base" latinLnBrk="0" hangingPunct="1">
              <a:lnSpc>
                <a:spcPct val="100000"/>
              </a:lnSpc>
              <a:spcBef>
                <a:spcPct val="0"/>
              </a:spcBef>
              <a:spcAft>
                <a:spcPct val="0"/>
              </a:spcAft>
              <a:buClrTx/>
              <a:buSzTx/>
              <a:buFontTx/>
              <a:buNone/>
              <a:tabLst/>
              <a:defRPr/>
            </a:pPr>
            <a:r>
              <a:rPr lang="en-US" sz="1200" b="0" dirty="0">
                <a:solidFill>
                  <a:schemeClr val="bg1"/>
                </a:solidFill>
                <a:latin typeface="+mn-lt"/>
              </a:rPr>
              <a:t>© McGraw Hill</a:t>
            </a:r>
            <a:r>
              <a:rPr lang="en-US" sz="1200" b="0" i="0" kern="1200" dirty="0">
                <a:solidFill>
                  <a:schemeClr val="bg1"/>
                </a:solidFill>
                <a:latin typeface="+mn-lt"/>
                <a:ea typeface="ＭＳ Ｐゴシック"/>
                <a:cs typeface="Helvetica"/>
              </a:rPr>
              <a:t>.</a:t>
            </a:r>
            <a:endParaRPr kumimoji="0" lang="en-US" sz="1000" b="0" i="0" u="none" strike="noStrike" kern="1200" cap="none" spc="0" normalizeH="0" baseline="0" noProof="0" dirty="0">
              <a:ln>
                <a:noFill/>
              </a:ln>
              <a:solidFill>
                <a:schemeClr val="bg1"/>
              </a:solidFill>
              <a:effectLst/>
              <a:uLnTx/>
              <a:uFillTx/>
              <a:latin typeface="Helvetica"/>
              <a:ea typeface="ＭＳ Ｐゴシック"/>
              <a:cs typeface="Helvetica"/>
            </a:endParaRPr>
          </a:p>
        </p:txBody>
      </p:sp>
      <p:sp>
        <p:nvSpPr>
          <p:cNvPr id="6" name="Rectangle 21"/>
          <p:cNvSpPr>
            <a:spLocks noChangeArrowheads="1"/>
          </p:cNvSpPr>
          <p:nvPr userDrawn="1"/>
        </p:nvSpPr>
        <p:spPr bwMode="auto">
          <a:xfrm>
            <a:off x="7734300" y="5943600"/>
            <a:ext cx="1371600" cy="457200"/>
          </a:xfrm>
          <a:prstGeom prst="rect">
            <a:avLst/>
          </a:prstGeom>
          <a:noFill/>
          <a:ln w="9525">
            <a:noFill/>
            <a:miter lim="800000"/>
            <a:headEnd/>
            <a:tailEnd/>
          </a:ln>
        </p:spPr>
        <p:txBody>
          <a:bodyPr anchor="b"/>
          <a:lstStyle/>
          <a:p>
            <a:pPr algn="r">
              <a:defRPr/>
            </a:pPr>
            <a:r>
              <a:rPr lang="en-US" sz="1000" dirty="0">
                <a:solidFill>
                  <a:srgbClr val="FFFFFF"/>
                </a:solidFill>
                <a:latin typeface="Helvetica"/>
                <a:cs typeface="Helvetica"/>
              </a:rPr>
              <a:t>3-</a:t>
            </a:r>
            <a:fld id="{3B23F10E-B9DB-4030-83AA-1C45FF54A19F}" type="slidenum">
              <a:rPr lang="en-US" sz="1000" smtClean="0">
                <a:solidFill>
                  <a:srgbClr val="FFFFFF"/>
                </a:solidFill>
                <a:latin typeface="Helvetica"/>
                <a:cs typeface="Helvetica"/>
              </a:rPr>
              <a:pPr algn="r">
                <a:defRPr/>
              </a:pPr>
              <a:t>‹#›</a:t>
            </a:fld>
            <a:endParaRPr lang="en-US" sz="1000" dirty="0">
              <a:solidFill>
                <a:srgbClr val="FFFFFF"/>
              </a:solidFill>
              <a:latin typeface="Helvetica"/>
              <a:cs typeface="Helvetica"/>
            </a:endParaRPr>
          </a:p>
        </p:txBody>
      </p:sp>
      <p:sp>
        <p:nvSpPr>
          <p:cNvPr id="7" name="Content Placeholder 2">
            <a:extLst>
              <a:ext uri="{FF2B5EF4-FFF2-40B4-BE49-F238E27FC236}">
                <a16:creationId xmlns:a16="http://schemas.microsoft.com/office/drawing/2014/main" id="{587EDC90-0FC9-477E-9C64-5ABD7ACDA17F}"/>
              </a:ext>
            </a:extLst>
          </p:cNvPr>
          <p:cNvSpPr>
            <a:spLocks noGrp="1"/>
          </p:cNvSpPr>
          <p:nvPr>
            <p:ph idx="10"/>
          </p:nvPr>
        </p:nvSpPr>
        <p:spPr>
          <a:xfrm>
            <a:off x="457200" y="2438400"/>
            <a:ext cx="8229600" cy="609600"/>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a:extLst>
              <a:ext uri="{FF2B5EF4-FFF2-40B4-BE49-F238E27FC236}">
                <a16:creationId xmlns:a16="http://schemas.microsoft.com/office/drawing/2014/main" id="{FCA32148-4D56-4A15-876E-6CC486B13E78}"/>
              </a:ext>
            </a:extLst>
          </p:cNvPr>
          <p:cNvSpPr>
            <a:spLocks noGrp="1"/>
          </p:cNvSpPr>
          <p:nvPr>
            <p:ph idx="11"/>
          </p:nvPr>
        </p:nvSpPr>
        <p:spPr>
          <a:xfrm>
            <a:off x="457200" y="3200400"/>
            <a:ext cx="82296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3DD34695-3950-4749-B09E-FC79A2C32957}"/>
              </a:ext>
            </a:extLst>
          </p:cNvPr>
          <p:cNvSpPr>
            <a:spLocks noGrp="1"/>
          </p:cNvSpPr>
          <p:nvPr>
            <p:ph idx="12"/>
          </p:nvPr>
        </p:nvSpPr>
        <p:spPr>
          <a:xfrm>
            <a:off x="457200" y="4343400"/>
            <a:ext cx="82296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587EDC90-0FC9-477E-9C64-5ABD7ACDA17F}"/>
              </a:ext>
            </a:extLst>
          </p:cNvPr>
          <p:cNvSpPr>
            <a:spLocks noGrp="1"/>
          </p:cNvSpPr>
          <p:nvPr>
            <p:ph idx="13"/>
          </p:nvPr>
        </p:nvSpPr>
        <p:spPr>
          <a:xfrm>
            <a:off x="457200" y="5334000"/>
            <a:ext cx="8229600" cy="609600"/>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95004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pitchFamily="34" charset="0"/>
              </a:defRPr>
            </a:lvl1pPr>
          </a:lstStyle>
          <a:p>
            <a:r>
              <a:rPr lang="en-US" dirty="0"/>
              <a:t>Click to edit Master title style</a:t>
            </a:r>
          </a:p>
        </p:txBody>
      </p:sp>
      <p:sp>
        <p:nvSpPr>
          <p:cNvPr id="3" name="Content Placeholder 2"/>
          <p:cNvSpPr>
            <a:spLocks noGrp="1"/>
          </p:cNvSpPr>
          <p:nvPr>
            <p:ph idx="1"/>
          </p:nvPr>
        </p:nvSpPr>
        <p:spPr>
          <a:xfrm>
            <a:off x="457200" y="1600201"/>
            <a:ext cx="82296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rot="5400000">
            <a:off x="4229100" y="1790700"/>
            <a:ext cx="685800" cy="9144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dirty="0">
                <a:solidFill>
                  <a:srgbClr val="E9F7FE"/>
                </a:solidFill>
                <a:latin typeface="Helvetica" pitchFamily="34" charset="0"/>
              </a:rPr>
              <a:t>	</a:t>
            </a:r>
            <a:r>
              <a:rPr lang="en-US" sz="1200" dirty="0">
                <a:solidFill>
                  <a:schemeClr val="bg1"/>
                </a:solidFill>
                <a:latin typeface="+mn-lt"/>
              </a:rPr>
              <a:t> BUSINESS</a:t>
            </a:r>
            <a:r>
              <a:rPr lang="en-US" sz="1200" baseline="0" dirty="0">
                <a:solidFill>
                  <a:schemeClr val="bg1"/>
                </a:solidFill>
                <a:latin typeface="+mn-lt"/>
              </a:rPr>
              <a:t> STATISTICS: COMMUNICATING WITH NUMBERS, 4e </a:t>
            </a:r>
            <a:r>
              <a:rPr lang="en-US" sz="1200" dirty="0">
                <a:solidFill>
                  <a:schemeClr val="bg1"/>
                </a:solidFill>
                <a:latin typeface="+mn-lt"/>
              </a:rPr>
              <a:t>| </a:t>
            </a:r>
            <a:r>
              <a:rPr lang="en-US" sz="1200" dirty="0" err="1">
                <a:solidFill>
                  <a:schemeClr val="bg1"/>
                </a:solidFill>
                <a:latin typeface="+mn-lt"/>
              </a:rPr>
              <a:t>Jaggia</a:t>
            </a:r>
            <a:r>
              <a:rPr lang="en-US" sz="1200" dirty="0">
                <a:solidFill>
                  <a:schemeClr val="bg1"/>
                </a:solidFill>
                <a:latin typeface="+mn-lt"/>
              </a:rPr>
              <a:t>,</a:t>
            </a:r>
            <a:r>
              <a:rPr lang="en-US" sz="1200" baseline="0" dirty="0">
                <a:solidFill>
                  <a:schemeClr val="bg1"/>
                </a:solidFill>
                <a:latin typeface="+mn-lt"/>
              </a:rPr>
              <a:t> Kelly</a:t>
            </a:r>
            <a:endParaRPr lang="en-US" sz="1200" b="1" i="0" kern="1200" dirty="0">
              <a:solidFill>
                <a:schemeClr val="bg1"/>
              </a:solidFill>
              <a:latin typeface="+mn-lt"/>
              <a:ea typeface="ＭＳ Ｐゴシック"/>
              <a:cs typeface="ＭＳ Ｐゴシック"/>
            </a:endParaRPr>
          </a:p>
          <a:p>
            <a:pPr marL="0" marR="0" lvl="0" indent="0" algn="ctr" defTabSz="914400" rtl="0" eaLnBrk="1" fontAlgn="base" latinLnBrk="0" hangingPunct="1">
              <a:lnSpc>
                <a:spcPct val="100000"/>
              </a:lnSpc>
              <a:spcBef>
                <a:spcPct val="0"/>
              </a:spcBef>
              <a:spcAft>
                <a:spcPct val="0"/>
              </a:spcAft>
              <a:buClrTx/>
              <a:buSzTx/>
              <a:buFontTx/>
              <a:buNone/>
              <a:tabLst/>
              <a:defRPr/>
            </a:pPr>
            <a:r>
              <a:rPr lang="en-US" sz="1200" b="0" dirty="0">
                <a:solidFill>
                  <a:schemeClr val="bg1"/>
                </a:solidFill>
                <a:latin typeface="+mn-lt"/>
              </a:rPr>
              <a:t>© McGraw Hill</a:t>
            </a:r>
            <a:r>
              <a:rPr lang="en-US" sz="1200" b="0" i="0" kern="1200" dirty="0">
                <a:solidFill>
                  <a:schemeClr val="bg1"/>
                </a:solidFill>
                <a:latin typeface="+mn-lt"/>
                <a:ea typeface="ＭＳ Ｐゴシック"/>
                <a:cs typeface="Helvetica"/>
              </a:rPr>
              <a:t>.</a:t>
            </a:r>
            <a:endParaRPr kumimoji="0" lang="en-US" sz="1000" b="0" i="0" u="none" strike="noStrike" kern="1200" cap="none" spc="0" normalizeH="0" baseline="0" noProof="0" dirty="0">
              <a:ln>
                <a:noFill/>
              </a:ln>
              <a:solidFill>
                <a:schemeClr val="bg1"/>
              </a:solidFill>
              <a:effectLst/>
              <a:uLnTx/>
              <a:uFillTx/>
              <a:latin typeface="Helvetica"/>
              <a:ea typeface="ＭＳ Ｐゴシック"/>
              <a:cs typeface="Helvetica"/>
            </a:endParaRPr>
          </a:p>
        </p:txBody>
      </p:sp>
      <p:sp>
        <p:nvSpPr>
          <p:cNvPr id="6" name="Rectangle 21"/>
          <p:cNvSpPr>
            <a:spLocks noChangeArrowheads="1"/>
          </p:cNvSpPr>
          <p:nvPr userDrawn="1"/>
        </p:nvSpPr>
        <p:spPr bwMode="auto">
          <a:xfrm>
            <a:off x="7734300" y="5943600"/>
            <a:ext cx="1371600" cy="457200"/>
          </a:xfrm>
          <a:prstGeom prst="rect">
            <a:avLst/>
          </a:prstGeom>
          <a:noFill/>
          <a:ln w="9525">
            <a:noFill/>
            <a:miter lim="800000"/>
            <a:headEnd/>
            <a:tailEnd/>
          </a:ln>
        </p:spPr>
        <p:txBody>
          <a:bodyPr anchor="b"/>
          <a:lstStyle/>
          <a:p>
            <a:pPr algn="r">
              <a:defRPr/>
            </a:pPr>
            <a:r>
              <a:rPr lang="en-US" sz="1000" dirty="0">
                <a:solidFill>
                  <a:srgbClr val="FFFFFF"/>
                </a:solidFill>
                <a:latin typeface="Helvetica"/>
                <a:cs typeface="Helvetica"/>
              </a:rPr>
              <a:t>3-</a:t>
            </a:r>
            <a:fld id="{3B23F10E-B9DB-4030-83AA-1C45FF54A19F}" type="slidenum">
              <a:rPr lang="en-US" sz="1000" smtClean="0">
                <a:solidFill>
                  <a:srgbClr val="FFFFFF"/>
                </a:solidFill>
                <a:latin typeface="Helvetica"/>
                <a:cs typeface="Helvetica"/>
              </a:rPr>
              <a:pPr algn="r">
                <a:defRPr/>
              </a:pPr>
              <a:t>‹#›</a:t>
            </a:fld>
            <a:endParaRPr lang="en-US" sz="1000" dirty="0">
              <a:solidFill>
                <a:srgbClr val="FFFFFF"/>
              </a:solidFill>
              <a:latin typeface="Helvetica"/>
              <a:cs typeface="Helvetica"/>
            </a:endParaRPr>
          </a:p>
        </p:txBody>
      </p:sp>
      <p:sp>
        <p:nvSpPr>
          <p:cNvPr id="7" name="Content Placeholder 2">
            <a:extLst>
              <a:ext uri="{FF2B5EF4-FFF2-40B4-BE49-F238E27FC236}">
                <a16:creationId xmlns:a16="http://schemas.microsoft.com/office/drawing/2014/main" id="{587EDC90-0FC9-477E-9C64-5ABD7ACDA17F}"/>
              </a:ext>
            </a:extLst>
          </p:cNvPr>
          <p:cNvSpPr>
            <a:spLocks noGrp="1"/>
          </p:cNvSpPr>
          <p:nvPr>
            <p:ph idx="10"/>
          </p:nvPr>
        </p:nvSpPr>
        <p:spPr>
          <a:xfrm>
            <a:off x="457200" y="3352801"/>
            <a:ext cx="82296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a:extLst>
              <a:ext uri="{FF2B5EF4-FFF2-40B4-BE49-F238E27FC236}">
                <a16:creationId xmlns:a16="http://schemas.microsoft.com/office/drawing/2014/main" id="{FCA32148-4D56-4A15-876E-6CC486B13E78}"/>
              </a:ext>
            </a:extLst>
          </p:cNvPr>
          <p:cNvSpPr>
            <a:spLocks noGrp="1"/>
          </p:cNvSpPr>
          <p:nvPr>
            <p:ph idx="11"/>
          </p:nvPr>
        </p:nvSpPr>
        <p:spPr>
          <a:xfrm>
            <a:off x="457200" y="4800600"/>
            <a:ext cx="8229600" cy="914399"/>
          </a:xfrm>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2" hasCustomPrompt="1"/>
          </p:nvPr>
        </p:nvSpPr>
        <p:spPr>
          <a:xfrm>
            <a:off x="1524000" y="5791200"/>
            <a:ext cx="5638800" cy="228600"/>
          </a:xfrm>
        </p:spPr>
        <p:txBody>
          <a:bodyPr>
            <a:noAutofit/>
          </a:bodyPr>
          <a:lstStyle>
            <a:lvl1pPr marL="0" indent="0" algn="ctr">
              <a:buNone/>
              <a:defRPr sz="1200">
                <a:latin typeface="+mn-lt"/>
              </a:defRPr>
            </a:lvl1pPr>
          </a:lstStyle>
          <a:p>
            <a:pPr lvl="0"/>
            <a:r>
              <a:rPr lang="en-US" dirty="0"/>
              <a:t>Access the text alternative for slide images.</a:t>
            </a:r>
          </a:p>
        </p:txBody>
      </p:sp>
    </p:spTree>
    <p:extLst>
      <p:ext uri="{BB962C8B-B14F-4D97-AF65-F5344CB8AC3E}">
        <p14:creationId xmlns:p14="http://schemas.microsoft.com/office/powerpoint/2010/main" val="37790267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solidFill>
                  <a:srgbClr val="1F4984"/>
                </a:solidFill>
                <a:latin typeface="Helvetica" panose="020B0604020202020204" pitchFamily="34" charset="0"/>
                <a:cs typeface="Helvetica" panose="020B060402020202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Helvetica" pitchFamily="34" charset="0"/>
              </a:defRPr>
            </a:lvl1pPr>
            <a:lvl2pPr>
              <a:defRPr>
                <a:latin typeface="Helvetica" pitchFamily="34" charset="0"/>
              </a:defRPr>
            </a:lvl2pPr>
            <a:lvl3pPr>
              <a:defRPr>
                <a:latin typeface="Helvetica" pitchFamily="34" charset="0"/>
              </a:defRPr>
            </a:lvl3pPr>
            <a:lvl4pPr>
              <a:defRPr>
                <a:latin typeface="Helvetica" pitchFamily="34" charset="0"/>
              </a:defRPr>
            </a:lvl4pPr>
            <a:lvl5pPr>
              <a:defRPr>
                <a:latin typeface="Helvetic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p:cNvSpPr/>
          <p:nvPr/>
        </p:nvSpPr>
        <p:spPr>
          <a:xfrm rot="5400000">
            <a:off x="4229100" y="1866900"/>
            <a:ext cx="685800" cy="9144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dirty="0">
                <a:solidFill>
                  <a:schemeClr val="bg1"/>
                </a:solidFill>
                <a:latin typeface="+mn-lt"/>
              </a:rPr>
              <a:t>BUSINESS</a:t>
            </a:r>
            <a:r>
              <a:rPr lang="en-US" sz="1200" baseline="0" dirty="0">
                <a:solidFill>
                  <a:schemeClr val="bg1"/>
                </a:solidFill>
                <a:latin typeface="+mn-lt"/>
              </a:rPr>
              <a:t> STATISTICS: COMMUNICATING WITH NUMBERS, 4e </a:t>
            </a:r>
            <a:r>
              <a:rPr lang="en-US" sz="1200" dirty="0">
                <a:solidFill>
                  <a:schemeClr val="bg1"/>
                </a:solidFill>
                <a:latin typeface="+mn-lt"/>
              </a:rPr>
              <a:t>| </a:t>
            </a:r>
            <a:r>
              <a:rPr lang="en-US" sz="1200" dirty="0" err="1">
                <a:solidFill>
                  <a:schemeClr val="bg1"/>
                </a:solidFill>
                <a:latin typeface="+mn-lt"/>
              </a:rPr>
              <a:t>Jaggia</a:t>
            </a:r>
            <a:r>
              <a:rPr lang="en-US" sz="1200" dirty="0">
                <a:solidFill>
                  <a:schemeClr val="bg1"/>
                </a:solidFill>
                <a:latin typeface="+mn-lt"/>
              </a:rPr>
              <a:t>,</a:t>
            </a:r>
            <a:r>
              <a:rPr lang="en-US" sz="1200" baseline="0" dirty="0">
                <a:solidFill>
                  <a:schemeClr val="bg1"/>
                </a:solidFill>
                <a:latin typeface="+mn-lt"/>
              </a:rPr>
              <a:t> Kelly</a:t>
            </a:r>
            <a:endParaRPr lang="en-US" sz="1200" b="1" i="0" kern="1200" dirty="0">
              <a:solidFill>
                <a:schemeClr val="bg1"/>
              </a:solidFill>
              <a:latin typeface="+mn-lt"/>
              <a:ea typeface="ＭＳ Ｐゴシック"/>
              <a:cs typeface="ＭＳ Ｐゴシック"/>
            </a:endParaRPr>
          </a:p>
          <a:p>
            <a:pPr marL="0" marR="0" lvl="0" indent="0" algn="ctr" defTabSz="914400" rtl="0" eaLnBrk="1" fontAlgn="base" latinLnBrk="0" hangingPunct="1">
              <a:lnSpc>
                <a:spcPct val="100000"/>
              </a:lnSpc>
              <a:spcBef>
                <a:spcPct val="0"/>
              </a:spcBef>
              <a:spcAft>
                <a:spcPct val="0"/>
              </a:spcAft>
              <a:buClrTx/>
              <a:buSzTx/>
              <a:buFontTx/>
              <a:buNone/>
              <a:tabLst/>
              <a:defRPr/>
            </a:pPr>
            <a:r>
              <a:rPr lang="en-US" sz="1200" b="0" dirty="0">
                <a:solidFill>
                  <a:schemeClr val="bg1"/>
                </a:solidFill>
                <a:latin typeface="+mn-lt"/>
              </a:rPr>
              <a:t>© McGraw Hill</a:t>
            </a:r>
            <a:r>
              <a:rPr lang="en-US" sz="1200" b="0" i="0" kern="1200" dirty="0">
                <a:solidFill>
                  <a:schemeClr val="bg1"/>
                </a:solidFill>
                <a:latin typeface="+mn-lt"/>
                <a:ea typeface="ＭＳ Ｐゴシック"/>
                <a:cs typeface="Helvetica"/>
              </a:rPr>
              <a:t>.</a:t>
            </a:r>
            <a:endParaRPr kumimoji="0" lang="en-US" sz="1000" b="0" i="0" u="none" strike="noStrike" kern="1200" cap="none" spc="0" normalizeH="0" baseline="0" noProof="0" dirty="0">
              <a:ln>
                <a:noFill/>
              </a:ln>
              <a:solidFill>
                <a:srgbClr val="FFFFFF"/>
              </a:solidFill>
              <a:effectLst/>
              <a:uLnTx/>
              <a:uFillTx/>
              <a:latin typeface="Helvetica"/>
              <a:ea typeface="ＭＳ Ｐゴシック"/>
              <a:cs typeface="Helvetica"/>
            </a:endParaRPr>
          </a:p>
        </p:txBody>
      </p:sp>
      <p:sp>
        <p:nvSpPr>
          <p:cNvPr id="6" name="Rectangle 21"/>
          <p:cNvSpPr>
            <a:spLocks noChangeArrowheads="1"/>
          </p:cNvSpPr>
          <p:nvPr userDrawn="1"/>
        </p:nvSpPr>
        <p:spPr bwMode="auto">
          <a:xfrm>
            <a:off x="7734300" y="5943600"/>
            <a:ext cx="1371600" cy="457200"/>
          </a:xfrm>
          <a:prstGeom prst="rect">
            <a:avLst/>
          </a:prstGeom>
          <a:noFill/>
          <a:ln w="9525">
            <a:noFill/>
            <a:miter lim="800000"/>
            <a:headEnd/>
            <a:tailEnd/>
          </a:ln>
        </p:spPr>
        <p:txBody>
          <a:bodyPr anchor="b"/>
          <a:lstStyle/>
          <a:p>
            <a:pPr algn="r">
              <a:defRPr/>
            </a:pPr>
            <a:r>
              <a:rPr lang="en-US" sz="1000" dirty="0">
                <a:solidFill>
                  <a:srgbClr val="FFFFFF"/>
                </a:solidFill>
                <a:latin typeface="Times New Roman" pitchFamily="18" charset="0"/>
              </a:rPr>
              <a:t>1-</a:t>
            </a:r>
            <a:fld id="{3B23F10E-B9DB-4030-83AA-1C45FF54A19F}" type="slidenum">
              <a:rPr lang="en-US" sz="1000">
                <a:solidFill>
                  <a:srgbClr val="FFFFFF"/>
                </a:solidFill>
                <a:latin typeface="Times New Roman" pitchFamily="18" charset="0"/>
              </a:rPr>
              <a:pPr algn="r">
                <a:defRPr/>
              </a:pPr>
              <a:t>‹#›</a:t>
            </a:fld>
            <a:endParaRPr lang="en-US" sz="1000" dirty="0">
              <a:solidFill>
                <a:srgbClr val="FFFFFF"/>
              </a:solidFill>
              <a:latin typeface="Times New Roman" pitchFamily="18" charset="0"/>
            </a:endParaRPr>
          </a:p>
        </p:txBody>
      </p:sp>
    </p:spTree>
    <p:extLst>
      <p:ext uri="{BB962C8B-B14F-4D97-AF65-F5344CB8AC3E}">
        <p14:creationId xmlns:p14="http://schemas.microsoft.com/office/powerpoint/2010/main" val="3871208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atin typeface="Helvetica"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latin typeface="Helvetica"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02923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Click to edit Master text styles</a:t>
            </a:r>
          </a:p>
          <a:p>
            <a:pPr marL="742950" marR="0" lvl="1" indent="-28575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Second level</a:t>
            </a:r>
          </a:p>
          <a:p>
            <a:pPr marL="1143000" marR="0" lvl="2" indent="-2286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Third level</a:t>
            </a:r>
          </a:p>
          <a:p>
            <a:pPr marL="1600200" marR="0" lvl="3" indent="-2286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Fourth level</a:t>
            </a:r>
          </a:p>
          <a:p>
            <a:pPr marL="2057400" marR="0" lvl="4" indent="-2286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alt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r>
              <a:rPr lang="en-US" altLang="en-US" dirty="0"/>
              <a:t>Statistics and Data</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EAE25B61-33BC-4BBC-A97B-742A6A1FBF12}" type="slidenum">
              <a:rPr lang="en-US" altLang="en-US" smtClean="0"/>
              <a:pPr>
                <a:defRPr/>
              </a:pPr>
              <a:t>‹#›</a:t>
            </a:fld>
            <a:endParaRPr lang="en-US" altLang="en-US" dirty="0"/>
          </a:p>
        </p:txBody>
      </p:sp>
      <p:sp>
        <p:nvSpPr>
          <p:cNvPr id="7" name="Rectangle 21"/>
          <p:cNvSpPr>
            <a:spLocks noChangeArrowheads="1"/>
          </p:cNvSpPr>
          <p:nvPr userDrawn="1"/>
        </p:nvSpPr>
        <p:spPr bwMode="auto">
          <a:xfrm>
            <a:off x="6934200" y="6248400"/>
            <a:ext cx="2133600" cy="457200"/>
          </a:xfrm>
          <a:prstGeom prst="rect">
            <a:avLst/>
          </a:prstGeom>
          <a:noFill/>
          <a:ln w="9525">
            <a:noFill/>
            <a:miter lim="800000"/>
            <a:headEnd/>
            <a:tailEnd/>
          </a:ln>
        </p:spPr>
        <p:txBody>
          <a:bodyPr anchor="b"/>
          <a:lstStyle/>
          <a:p>
            <a:pPr algn="r">
              <a:defRPr/>
            </a:pPr>
            <a:r>
              <a:rPr lang="en-US" sz="1000" dirty="0">
                <a:latin typeface="Helvetica"/>
                <a:cs typeface="Helvetica"/>
              </a:rPr>
              <a:t>3-</a:t>
            </a:r>
            <a:fld id="{6C8002A7-30CA-4089-9E17-8C4E1B81BF6C}" type="slidenum">
              <a:rPr lang="en-US" sz="1000">
                <a:latin typeface="Helvetica"/>
                <a:cs typeface="Helvetica"/>
              </a:rPr>
              <a:pPr algn="r">
                <a:defRPr/>
              </a:pPr>
              <a:t>‹#›</a:t>
            </a:fld>
            <a:endParaRPr lang="en-US" sz="1000" dirty="0">
              <a:latin typeface="Helvetica"/>
              <a:cs typeface="Helvetica"/>
            </a:endParaRPr>
          </a:p>
        </p:txBody>
      </p:sp>
      <p:sp>
        <p:nvSpPr>
          <p:cNvPr id="8" name="TextBox 7"/>
          <p:cNvSpPr txBox="1"/>
          <p:nvPr userDrawn="1"/>
        </p:nvSpPr>
        <p:spPr>
          <a:xfrm>
            <a:off x="2743200" y="6229290"/>
            <a:ext cx="6400800" cy="400110"/>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Helvetica"/>
                <a:ea typeface="ＭＳ Ｐゴシック"/>
                <a:cs typeface="Helvetica"/>
              </a:rPr>
              <a:t>Copyright ©2022 McGraw-Hill Education. All rights reserved. No reproduction or distribution without the prior written consent of McGraw-Hill Education.</a:t>
            </a:r>
          </a:p>
        </p:txBody>
      </p:sp>
    </p:spTree>
    <p:extLst>
      <p:ext uri="{BB962C8B-B14F-4D97-AF65-F5344CB8AC3E}">
        <p14:creationId xmlns:p14="http://schemas.microsoft.com/office/powerpoint/2010/main" val="28726702"/>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62" r:id="rId3"/>
    <p:sldLayoutId id="2147483758" r:id="rId4"/>
    <p:sldLayoutId id="2147483759" r:id="rId5"/>
    <p:sldLayoutId id="2147483761" r:id="rId6"/>
    <p:sldLayoutId id="2147483760" r:id="rId7"/>
    <p:sldLayoutId id="2147483755" r:id="rId8"/>
    <p:sldLayoutId id="2147483745" r:id="rId9"/>
    <p:sldLayoutId id="2147483746" r:id="rId10"/>
    <p:sldLayoutId id="2147483747" r:id="rId11"/>
    <p:sldLayoutId id="2147483749" r:id="rId12"/>
    <p:sldLayoutId id="2147483748" r:id="rId13"/>
    <p:sldLayoutId id="2147483750" r:id="rId14"/>
    <p:sldLayoutId id="2147483751" r:id="rId15"/>
    <p:sldLayoutId id="2147483752" r:id="rId16"/>
    <p:sldLayoutId id="2147483753" r:id="rId17"/>
    <p:sldLayoutId id="2147483756" r:id="rId18"/>
    <p:sldLayoutId id="2147483757" r:id="rId19"/>
  </p:sldLayoutIdLst>
  <p:hf hdr="0" dt="0"/>
  <p:txStyles>
    <p:titleStyle>
      <a:lvl1pPr algn="ctr" defTabSz="914400" rtl="0" eaLnBrk="1" latinLnBrk="0" hangingPunct="1">
        <a:spcBef>
          <a:spcPct val="0"/>
        </a:spcBef>
        <a:buNone/>
        <a:defRPr sz="4000" kern="1200">
          <a:solidFill>
            <a:srgbClr val="1F4984"/>
          </a:solidFill>
          <a:latin typeface="Helvetica" pitchFamily="34" charset="0"/>
          <a:ea typeface="+mj-ea"/>
          <a:cs typeface="+mj-cs"/>
        </a:defRPr>
      </a:lvl1pPr>
    </p:titleStyle>
    <p:bodyStyle>
      <a:lvl1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sz="3200" kern="1200">
          <a:solidFill>
            <a:schemeClr val="tx1"/>
          </a:solidFill>
          <a:latin typeface="Helvetica" pitchFamily="34" charset="0"/>
          <a:ea typeface="+mn-ea"/>
          <a:cs typeface="+mn-cs"/>
        </a:defRPr>
      </a:lvl1pPr>
      <a:lvl2pPr marL="742950" marR="0" indent="-28575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sz="2800" kern="1200">
          <a:solidFill>
            <a:schemeClr val="tx1"/>
          </a:solidFill>
          <a:latin typeface="Helvetica" pitchFamily="34" charset="0"/>
          <a:ea typeface="+mn-ea"/>
          <a:cs typeface="+mn-cs"/>
        </a:defRPr>
      </a:lvl2pPr>
      <a:lvl3pPr marL="1143000" marR="0" indent="-2286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sz="2400" kern="1200">
          <a:solidFill>
            <a:schemeClr val="tx1"/>
          </a:solidFill>
          <a:latin typeface="Helvetica" pitchFamily="34" charset="0"/>
          <a:ea typeface="+mn-ea"/>
          <a:cs typeface="+mn-cs"/>
        </a:defRPr>
      </a:lvl3pPr>
      <a:lvl4pPr marL="1600200" marR="0" indent="-2286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sz="2000" kern="1200">
          <a:solidFill>
            <a:schemeClr val="tx1"/>
          </a:solidFill>
          <a:latin typeface="Helvetica" pitchFamily="34" charset="0"/>
          <a:ea typeface="+mn-ea"/>
          <a:cs typeface="+mn-cs"/>
        </a:defRPr>
      </a:lvl4pPr>
      <a:lvl5pPr marL="2057400" marR="0" indent="-2286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sz="2000" kern="1200">
          <a:solidFill>
            <a:schemeClr val="tx1"/>
          </a:solidFill>
          <a:latin typeface="Helvetica"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slide" Target="slide57.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slide" Target="slide5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slide" Target="slide60.xm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vmlDrawing" Target="../drawings/vmlDrawing4.vml"/><Relationship Id="rId5" Type="http://schemas.openxmlformats.org/officeDocument/2006/relationships/image" Target="../media/image14.wmf"/><Relationship Id="rId4" Type="http://schemas.openxmlformats.org/officeDocument/2006/relationships/oleObject" Target="../embeddings/oleObject8.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vmlDrawing" Target="../drawings/vmlDrawing5.vml"/><Relationship Id="rId5" Type="http://schemas.openxmlformats.org/officeDocument/2006/relationships/image" Target="../media/image15.wmf"/><Relationship Id="rId4" Type="http://schemas.openxmlformats.org/officeDocument/2006/relationships/oleObject" Target="../embeddings/oleObject9.bin"/></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vmlDrawing" Target="../drawings/vmlDrawing6.vml"/><Relationship Id="rId6" Type="http://schemas.openxmlformats.org/officeDocument/2006/relationships/oleObject" Target="../embeddings/oleObject11.bin"/><Relationship Id="rId5" Type="http://schemas.openxmlformats.org/officeDocument/2006/relationships/image" Target="../media/image16.wmf"/><Relationship Id="rId4" Type="http://schemas.openxmlformats.org/officeDocument/2006/relationships/oleObject" Target="../embeddings/oleObject10.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slide" Target="slide6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slide" Target="slide62.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6.xml"/><Relationship Id="rId1" Type="http://schemas.openxmlformats.org/officeDocument/2006/relationships/vmlDrawing" Target="../drawings/vmlDrawing7.vml"/><Relationship Id="rId5" Type="http://schemas.openxmlformats.org/officeDocument/2006/relationships/image" Target="../media/image20.wmf"/><Relationship Id="rId4" Type="http://schemas.openxmlformats.org/officeDocument/2006/relationships/oleObject" Target="../embeddings/oleObject12.bin"/></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6.xml"/><Relationship Id="rId1" Type="http://schemas.openxmlformats.org/officeDocument/2006/relationships/vmlDrawing" Target="../drawings/vmlDrawing8.vml"/><Relationship Id="rId6" Type="http://schemas.openxmlformats.org/officeDocument/2006/relationships/image" Target="../media/image22.wmf"/><Relationship Id="rId5" Type="http://schemas.openxmlformats.org/officeDocument/2006/relationships/oleObject" Target="../embeddings/oleObject14.bin"/><Relationship Id="rId4" Type="http://schemas.openxmlformats.org/officeDocument/2006/relationships/image" Target="../media/image21.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2.xml"/><Relationship Id="rId7" Type="http://schemas.openxmlformats.org/officeDocument/2006/relationships/image" Target="../media/image24.wmf"/><Relationship Id="rId2" Type="http://schemas.openxmlformats.org/officeDocument/2006/relationships/slideLayout" Target="../slideLayouts/slideLayout4.xml"/><Relationship Id="rId1" Type="http://schemas.openxmlformats.org/officeDocument/2006/relationships/vmlDrawing" Target="../drawings/vmlDrawing9.vml"/><Relationship Id="rId6" Type="http://schemas.openxmlformats.org/officeDocument/2006/relationships/oleObject" Target="../embeddings/oleObject16.bin"/><Relationship Id="rId5" Type="http://schemas.openxmlformats.org/officeDocument/2006/relationships/image" Target="../media/image23.wmf"/><Relationship Id="rId4" Type="http://schemas.openxmlformats.org/officeDocument/2006/relationships/oleObject" Target="../embeddings/oleObject15.bin"/></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xml"/><Relationship Id="rId1" Type="http://schemas.openxmlformats.org/officeDocument/2006/relationships/vmlDrawing" Target="../drawings/vmlDrawing10.vml"/><Relationship Id="rId5" Type="http://schemas.openxmlformats.org/officeDocument/2006/relationships/image" Target="../media/image25.wmf"/><Relationship Id="rId4" Type="http://schemas.openxmlformats.org/officeDocument/2006/relationships/oleObject" Target="../embeddings/oleObject17.bin"/></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4.xml"/><Relationship Id="rId1" Type="http://schemas.openxmlformats.org/officeDocument/2006/relationships/vmlDrawing" Target="../drawings/vmlDrawing11.vml"/><Relationship Id="rId6" Type="http://schemas.openxmlformats.org/officeDocument/2006/relationships/image" Target="../media/image27.wmf"/><Relationship Id="rId5" Type="http://schemas.openxmlformats.org/officeDocument/2006/relationships/oleObject" Target="../embeddings/oleObject19.bin"/><Relationship Id="rId4" Type="http://schemas.openxmlformats.org/officeDocument/2006/relationships/image" Target="../media/image26.wmf"/></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8" Type="http://schemas.openxmlformats.org/officeDocument/2006/relationships/image" Target="../media/image30.wmf"/><Relationship Id="rId13" Type="http://schemas.openxmlformats.org/officeDocument/2006/relationships/oleObject" Target="../embeddings/oleObject25.bin"/><Relationship Id="rId3" Type="http://schemas.openxmlformats.org/officeDocument/2006/relationships/oleObject" Target="../embeddings/oleObject20.bin"/><Relationship Id="rId7" Type="http://schemas.openxmlformats.org/officeDocument/2006/relationships/oleObject" Target="../embeddings/oleObject22.bin"/><Relationship Id="rId12" Type="http://schemas.openxmlformats.org/officeDocument/2006/relationships/image" Target="../media/image32.wmf"/><Relationship Id="rId2" Type="http://schemas.openxmlformats.org/officeDocument/2006/relationships/slideLayout" Target="../slideLayouts/slideLayout5.xml"/><Relationship Id="rId1" Type="http://schemas.openxmlformats.org/officeDocument/2006/relationships/vmlDrawing" Target="../drawings/vmlDrawing12.vml"/><Relationship Id="rId6" Type="http://schemas.openxmlformats.org/officeDocument/2006/relationships/image" Target="../media/image29.emf"/><Relationship Id="rId11" Type="http://schemas.openxmlformats.org/officeDocument/2006/relationships/oleObject" Target="../embeddings/oleObject24.bin"/><Relationship Id="rId5" Type="http://schemas.openxmlformats.org/officeDocument/2006/relationships/oleObject" Target="../embeddings/oleObject21.bin"/><Relationship Id="rId10" Type="http://schemas.openxmlformats.org/officeDocument/2006/relationships/image" Target="../media/image31.wmf"/><Relationship Id="rId4" Type="http://schemas.openxmlformats.org/officeDocument/2006/relationships/image" Target="../media/image28.wmf"/><Relationship Id="rId9" Type="http://schemas.openxmlformats.org/officeDocument/2006/relationships/oleObject" Target="../embeddings/oleObject23.bin"/><Relationship Id="rId14" Type="http://schemas.openxmlformats.org/officeDocument/2006/relationships/image" Target="../media/image33.wmf"/></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slide" Target="slide63.xml"/><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6.xml"/><Relationship Id="rId7" Type="http://schemas.openxmlformats.org/officeDocument/2006/relationships/image" Target="../media/image38.wmf"/><Relationship Id="rId2" Type="http://schemas.openxmlformats.org/officeDocument/2006/relationships/slideLayout" Target="../slideLayouts/slideLayout5.xml"/><Relationship Id="rId1" Type="http://schemas.openxmlformats.org/officeDocument/2006/relationships/vmlDrawing" Target="../drawings/vmlDrawing13.vml"/><Relationship Id="rId6" Type="http://schemas.openxmlformats.org/officeDocument/2006/relationships/oleObject" Target="../embeddings/oleObject27.bin"/><Relationship Id="rId5" Type="http://schemas.openxmlformats.org/officeDocument/2006/relationships/image" Target="../media/image37.wmf"/><Relationship Id="rId4" Type="http://schemas.openxmlformats.org/officeDocument/2006/relationships/oleObject" Target="../embeddings/oleObject26.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image" Target="../media/image40.wmf"/><Relationship Id="rId2" Type="http://schemas.openxmlformats.org/officeDocument/2006/relationships/slideLayout" Target="../slideLayouts/slideLayout5.xml"/><Relationship Id="rId1" Type="http://schemas.openxmlformats.org/officeDocument/2006/relationships/vmlDrawing" Target="../drawings/vmlDrawing14.vml"/><Relationship Id="rId6" Type="http://schemas.openxmlformats.org/officeDocument/2006/relationships/oleObject" Target="../embeddings/oleObject29.bin"/><Relationship Id="rId5" Type="http://schemas.openxmlformats.org/officeDocument/2006/relationships/image" Target="../media/image39.wmf"/><Relationship Id="rId4" Type="http://schemas.openxmlformats.org/officeDocument/2006/relationships/oleObject" Target="../embeddings/oleObject28.bin"/></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5.xml"/><Relationship Id="rId1" Type="http://schemas.openxmlformats.org/officeDocument/2006/relationships/vmlDrawing" Target="../drawings/vmlDrawing15.vml"/><Relationship Id="rId5" Type="http://schemas.openxmlformats.org/officeDocument/2006/relationships/image" Target="../media/image41.wmf"/><Relationship Id="rId4" Type="http://schemas.openxmlformats.org/officeDocument/2006/relationships/oleObject" Target="../embeddings/oleObject30.bin"/></Relationships>
</file>

<file path=ppt/slides/_rels/slide42.xml.rels><?xml version="1.0" encoding="UTF-8" standalone="yes"?>
<Relationships xmlns="http://schemas.openxmlformats.org/package/2006/relationships"><Relationship Id="rId8" Type="http://schemas.openxmlformats.org/officeDocument/2006/relationships/oleObject" Target="../embeddings/oleObject33.bin"/><Relationship Id="rId3" Type="http://schemas.openxmlformats.org/officeDocument/2006/relationships/notesSlide" Target="../notesSlides/notesSlide30.xml"/><Relationship Id="rId7" Type="http://schemas.openxmlformats.org/officeDocument/2006/relationships/image" Target="../media/image43.wmf"/><Relationship Id="rId2" Type="http://schemas.openxmlformats.org/officeDocument/2006/relationships/slideLayout" Target="../slideLayouts/slideLayout5.xml"/><Relationship Id="rId1" Type="http://schemas.openxmlformats.org/officeDocument/2006/relationships/vmlDrawing" Target="../drawings/vmlDrawing16.vml"/><Relationship Id="rId6" Type="http://schemas.openxmlformats.org/officeDocument/2006/relationships/oleObject" Target="../embeddings/oleObject32.bin"/><Relationship Id="rId5" Type="http://schemas.openxmlformats.org/officeDocument/2006/relationships/image" Target="../media/image42.wmf"/><Relationship Id="rId4" Type="http://schemas.openxmlformats.org/officeDocument/2006/relationships/oleObject" Target="../embeddings/oleObject31.bin"/><Relationship Id="rId9" Type="http://schemas.openxmlformats.org/officeDocument/2006/relationships/image" Target="../media/image44.wmf"/></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5.xml"/><Relationship Id="rId1" Type="http://schemas.openxmlformats.org/officeDocument/2006/relationships/vmlDrawing" Target="../drawings/vmlDrawing17.vml"/><Relationship Id="rId5" Type="http://schemas.openxmlformats.org/officeDocument/2006/relationships/image" Target="../media/image45.wmf"/><Relationship Id="rId4" Type="http://schemas.openxmlformats.org/officeDocument/2006/relationships/oleObject" Target="../embeddings/oleObject34.bin"/></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vmlDrawing" Target="../drawings/vmlDrawing18.vml"/><Relationship Id="rId5" Type="http://schemas.openxmlformats.org/officeDocument/2006/relationships/image" Target="../media/image46.wmf"/><Relationship Id="rId4" Type="http://schemas.openxmlformats.org/officeDocument/2006/relationships/oleObject" Target="../embeddings/oleObject35.bin"/></Relationships>
</file>

<file path=ppt/slides/_rels/slide45.xml.rels><?xml version="1.0" encoding="UTF-8" standalone="yes"?>
<Relationships xmlns="http://schemas.openxmlformats.org/package/2006/relationships"><Relationship Id="rId8" Type="http://schemas.openxmlformats.org/officeDocument/2006/relationships/image" Target="../media/image49.wmf"/><Relationship Id="rId3" Type="http://schemas.openxmlformats.org/officeDocument/2006/relationships/oleObject" Target="../embeddings/oleObject36.bin"/><Relationship Id="rId7" Type="http://schemas.openxmlformats.org/officeDocument/2006/relationships/oleObject" Target="../embeddings/oleObject38.bin"/><Relationship Id="rId2" Type="http://schemas.openxmlformats.org/officeDocument/2006/relationships/slideLayout" Target="../slideLayouts/slideLayout5.xml"/><Relationship Id="rId1" Type="http://schemas.openxmlformats.org/officeDocument/2006/relationships/vmlDrawing" Target="../drawings/vmlDrawing19.vml"/><Relationship Id="rId6" Type="http://schemas.openxmlformats.org/officeDocument/2006/relationships/image" Target="../media/image48.wmf"/><Relationship Id="rId5" Type="http://schemas.openxmlformats.org/officeDocument/2006/relationships/oleObject" Target="../embeddings/oleObject37.bin"/><Relationship Id="rId4" Type="http://schemas.openxmlformats.org/officeDocument/2006/relationships/image" Target="../media/image47.wmf"/></Relationships>
</file>

<file path=ppt/slides/_rels/slide46.xml.rels><?xml version="1.0" encoding="UTF-8" standalone="yes"?>
<Relationships xmlns="http://schemas.openxmlformats.org/package/2006/relationships"><Relationship Id="rId3" Type="http://schemas.openxmlformats.org/officeDocument/2006/relationships/image" Target="../media/image50.tiff"/><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slide" Target="slide6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4.xml"/><Relationship Id="rId1" Type="http://schemas.openxmlformats.org/officeDocument/2006/relationships/vmlDrawing" Target="../drawings/vmlDrawing20.vml"/><Relationship Id="rId5" Type="http://schemas.openxmlformats.org/officeDocument/2006/relationships/image" Target="../media/image51.wmf"/><Relationship Id="rId4" Type="http://schemas.openxmlformats.org/officeDocument/2006/relationships/oleObject" Target="../embeddings/oleObject39.bin"/></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6.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5.xml"/><Relationship Id="rId1" Type="http://schemas.openxmlformats.org/officeDocument/2006/relationships/vmlDrawing" Target="../drawings/vmlDrawing1.vml"/><Relationship Id="rId6" Type="http://schemas.openxmlformats.org/officeDocument/2006/relationships/image" Target="../media/image5.wmf"/><Relationship Id="rId5" Type="http://schemas.openxmlformats.org/officeDocument/2006/relationships/oleObject" Target="../embeddings/oleObject2.bin"/><Relationship Id="rId10" Type="http://schemas.openxmlformats.org/officeDocument/2006/relationships/image" Target="../media/image7.wmf"/><Relationship Id="rId4" Type="http://schemas.openxmlformats.org/officeDocument/2006/relationships/image" Target="../media/image4.wmf"/><Relationship Id="rId9" Type="http://schemas.openxmlformats.org/officeDocument/2006/relationships/oleObject" Target="../embeddings/oleObject4.bin"/></Relationships>
</file>

<file path=ppt/slides/_rels/slide50.xml.rels><?xml version="1.0" encoding="UTF-8" standalone="yes"?>
<Relationships xmlns="http://schemas.openxmlformats.org/package/2006/relationships"><Relationship Id="rId8" Type="http://schemas.openxmlformats.org/officeDocument/2006/relationships/slide" Target="slide65.xml"/><Relationship Id="rId3" Type="http://schemas.openxmlformats.org/officeDocument/2006/relationships/oleObject" Target="../embeddings/oleObject40.bin"/><Relationship Id="rId7" Type="http://schemas.openxmlformats.org/officeDocument/2006/relationships/image" Target="../media/image54.png"/><Relationship Id="rId2" Type="http://schemas.openxmlformats.org/officeDocument/2006/relationships/slideLayout" Target="../slideLayouts/slideLayout6.xml"/><Relationship Id="rId1" Type="http://schemas.openxmlformats.org/officeDocument/2006/relationships/vmlDrawing" Target="../drawings/vmlDrawing21.vml"/><Relationship Id="rId6" Type="http://schemas.openxmlformats.org/officeDocument/2006/relationships/image" Target="../media/image53.wmf"/><Relationship Id="rId5" Type="http://schemas.openxmlformats.org/officeDocument/2006/relationships/oleObject" Target="../embeddings/oleObject41.bin"/><Relationship Id="rId4" Type="http://schemas.openxmlformats.org/officeDocument/2006/relationships/image" Target="../media/image52.w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42.bin"/><Relationship Id="rId2" Type="http://schemas.openxmlformats.org/officeDocument/2006/relationships/slideLayout" Target="../slideLayouts/slideLayout6.xml"/><Relationship Id="rId1" Type="http://schemas.openxmlformats.org/officeDocument/2006/relationships/vmlDrawing" Target="../drawings/vmlDrawing22.vml"/><Relationship Id="rId6" Type="http://schemas.openxmlformats.org/officeDocument/2006/relationships/image" Target="../media/image56.wmf"/><Relationship Id="rId5" Type="http://schemas.openxmlformats.org/officeDocument/2006/relationships/oleObject" Target="../embeddings/oleObject43.bin"/><Relationship Id="rId4" Type="http://schemas.openxmlformats.org/officeDocument/2006/relationships/image" Target="../media/image55.w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44.bin"/><Relationship Id="rId2" Type="http://schemas.openxmlformats.org/officeDocument/2006/relationships/slideLayout" Target="../slideLayouts/slideLayout6.xml"/><Relationship Id="rId1" Type="http://schemas.openxmlformats.org/officeDocument/2006/relationships/vmlDrawing" Target="../drawings/vmlDrawing23.vml"/><Relationship Id="rId6" Type="http://schemas.openxmlformats.org/officeDocument/2006/relationships/image" Target="../media/image58.wmf"/><Relationship Id="rId5" Type="http://schemas.openxmlformats.org/officeDocument/2006/relationships/oleObject" Target="../embeddings/oleObject45.bin"/><Relationship Id="rId4" Type="http://schemas.openxmlformats.org/officeDocument/2006/relationships/image" Target="../media/image57.wmf"/></Relationships>
</file>

<file path=ppt/slides/_rels/slide53.xml.rels><?xml version="1.0" encoding="UTF-8" standalone="yes"?>
<Relationships xmlns="http://schemas.openxmlformats.org/package/2006/relationships"><Relationship Id="rId3" Type="http://schemas.openxmlformats.org/officeDocument/2006/relationships/image" Target="../media/image59.tif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slide" Target="slide6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slide" Target="slide58.xml"/><Relationship Id="rId2" Type="http://schemas.openxmlformats.org/officeDocument/2006/relationships/slide" Target="slide12.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slide" Target="slide12.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slide" Target="slide1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6.xml"/><Relationship Id="rId1" Type="http://schemas.openxmlformats.org/officeDocument/2006/relationships/vmlDrawing" Target="../drawings/vmlDrawing2.vml"/><Relationship Id="rId6" Type="http://schemas.openxmlformats.org/officeDocument/2006/relationships/image" Target="../media/image9.wmf"/><Relationship Id="rId5" Type="http://schemas.openxmlformats.org/officeDocument/2006/relationships/oleObject" Target="../embeddings/oleObject6.bin"/><Relationship Id="rId4" Type="http://schemas.openxmlformats.org/officeDocument/2006/relationships/image" Target="../media/image8.wmf"/></Relationships>
</file>

<file path=ppt/slides/_rels/slide60.xml.rels><?xml version="1.0" encoding="UTF-8" standalone="yes"?>
<Relationships xmlns="http://schemas.openxmlformats.org/package/2006/relationships"><Relationship Id="rId2" Type="http://schemas.openxmlformats.org/officeDocument/2006/relationships/slide" Target="slide15.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slide" Target="slide22.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slide" Target="slide27.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slide" Target="slide36.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slide" Target="slide46.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slide" Target="slide50.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slide" Target="slide5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10.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D50D9-9633-4CF2-B896-57023971E624}"/>
              </a:ext>
            </a:extLst>
          </p:cNvPr>
          <p:cNvSpPr>
            <a:spLocks noGrp="1"/>
          </p:cNvSpPr>
          <p:nvPr>
            <p:ph type="ctrTitle"/>
          </p:nvPr>
        </p:nvSpPr>
        <p:spPr>
          <a:xfrm>
            <a:off x="3276600" y="762000"/>
            <a:ext cx="5260975" cy="2312988"/>
          </a:xfrm>
        </p:spPr>
        <p:txBody>
          <a:bodyPr>
            <a:normAutofit fontScale="90000"/>
          </a:bodyPr>
          <a:lstStyle/>
          <a:p>
            <a:r>
              <a:rPr lang="en-US" sz="9600" noProof="0" dirty="0">
                <a:solidFill>
                  <a:schemeClr val="accent5">
                    <a:lumMod val="50000"/>
                  </a:schemeClr>
                </a:solidFill>
                <a:latin typeface="+mn-lt"/>
              </a:rPr>
              <a:t>3</a:t>
            </a:r>
            <a:br>
              <a:rPr lang="en-US" sz="9600" noProof="0" dirty="0">
                <a:solidFill>
                  <a:srgbClr val="009C9E"/>
                </a:solidFill>
                <a:latin typeface="+mn-lt"/>
              </a:rPr>
            </a:br>
            <a:r>
              <a:rPr lang="en-US" noProof="0" dirty="0">
                <a:latin typeface="+mn-lt"/>
              </a:rPr>
              <a:t>Numerical Descriptive Measures</a:t>
            </a:r>
          </a:p>
        </p:txBody>
      </p:sp>
      <p:sp>
        <p:nvSpPr>
          <p:cNvPr id="3" name="Subtitle 2">
            <a:extLst>
              <a:ext uri="{FF2B5EF4-FFF2-40B4-BE49-F238E27FC236}">
                <a16:creationId xmlns:a16="http://schemas.microsoft.com/office/drawing/2014/main" id="{D358D616-0E7C-4917-A258-F706FE6A0513}"/>
              </a:ext>
            </a:extLst>
          </p:cNvPr>
          <p:cNvSpPr>
            <a:spLocks noGrp="1"/>
          </p:cNvSpPr>
          <p:nvPr>
            <p:ph type="subTitle" idx="1"/>
          </p:nvPr>
        </p:nvSpPr>
        <p:spPr>
          <a:xfrm>
            <a:off x="3273424" y="3657600"/>
            <a:ext cx="5260976" cy="990600"/>
          </a:xfrm>
        </p:spPr>
        <p:txBody>
          <a:bodyPr>
            <a:normAutofit/>
          </a:bodyPr>
          <a:lstStyle/>
          <a:p>
            <a:pPr algn="ctr">
              <a:spcBef>
                <a:spcPts val="0"/>
              </a:spcBef>
            </a:pPr>
            <a:r>
              <a:rPr lang="en-US" noProof="0" dirty="0">
                <a:solidFill>
                  <a:srgbClr val="1F4984"/>
                </a:solidFill>
                <a:latin typeface="+mn-lt"/>
              </a:rPr>
              <a:t>Business Statistics: </a:t>
            </a:r>
          </a:p>
          <a:p>
            <a:pPr algn="ctr">
              <a:spcBef>
                <a:spcPts val="0"/>
              </a:spcBef>
            </a:pPr>
            <a:r>
              <a:rPr lang="en-US" noProof="0" dirty="0">
                <a:solidFill>
                  <a:srgbClr val="1F4984"/>
                </a:solidFill>
                <a:latin typeface="+mn-lt"/>
              </a:rPr>
              <a:t>Communicating with Numbers, 4e</a:t>
            </a:r>
          </a:p>
        </p:txBody>
      </p:sp>
      <p:sp>
        <p:nvSpPr>
          <p:cNvPr id="6" name="Content Placeholder 5">
            <a:extLst>
              <a:ext uri="{FF2B5EF4-FFF2-40B4-BE49-F238E27FC236}">
                <a16:creationId xmlns:a16="http://schemas.microsoft.com/office/drawing/2014/main" id="{0C3B385C-6C0A-4A31-9C9E-378A8E1C86F9}"/>
              </a:ext>
            </a:extLst>
          </p:cNvPr>
          <p:cNvSpPr>
            <a:spLocks noGrp="1"/>
          </p:cNvSpPr>
          <p:nvPr>
            <p:ph sz="quarter" idx="13"/>
          </p:nvPr>
        </p:nvSpPr>
        <p:spPr>
          <a:xfrm>
            <a:off x="2971800" y="4876800"/>
            <a:ext cx="5715000" cy="457200"/>
          </a:xfrm>
        </p:spPr>
        <p:txBody>
          <a:bodyPr>
            <a:normAutofit/>
          </a:bodyPr>
          <a:lstStyle/>
          <a:p>
            <a:pPr marL="0" indent="0" algn="ctr">
              <a:buNone/>
            </a:pPr>
            <a:r>
              <a:rPr lang="en-US" sz="2200" noProof="0" dirty="0">
                <a:latin typeface="+mn-lt"/>
              </a:rPr>
              <a:t>By Sanjiv </a:t>
            </a:r>
            <a:r>
              <a:rPr lang="en-US" sz="2200" noProof="0" dirty="0" err="1">
                <a:latin typeface="+mn-lt"/>
              </a:rPr>
              <a:t>Jaggia</a:t>
            </a:r>
            <a:r>
              <a:rPr lang="en-US" sz="2200" noProof="0" dirty="0">
                <a:latin typeface="+mn-lt"/>
              </a:rPr>
              <a:t> and Alison Kelly</a:t>
            </a:r>
          </a:p>
        </p:txBody>
      </p:sp>
      <p:sp>
        <p:nvSpPr>
          <p:cNvPr id="7" name="Content Placeholder 6">
            <a:extLst>
              <a:ext uri="{FF2B5EF4-FFF2-40B4-BE49-F238E27FC236}">
                <a16:creationId xmlns:a16="http://schemas.microsoft.com/office/drawing/2014/main" id="{7A6F3DEC-092C-4F42-81C7-9D767079F7F0}"/>
              </a:ext>
            </a:extLst>
          </p:cNvPr>
          <p:cNvSpPr>
            <a:spLocks noGrp="1"/>
          </p:cNvSpPr>
          <p:nvPr>
            <p:ph sz="quarter" idx="14"/>
          </p:nvPr>
        </p:nvSpPr>
        <p:spPr/>
        <p:txBody>
          <a:bodyPr>
            <a:normAutofit fontScale="25000" lnSpcReduction="20000"/>
          </a:bodyPr>
          <a:lstStyle/>
          <a:p>
            <a:pPr marL="0" indent="0" algn="ctr">
              <a:lnSpc>
                <a:spcPct val="120000"/>
              </a:lnSpc>
              <a:buNone/>
            </a:pPr>
            <a:r>
              <a:rPr lang="en-US" dirty="0"/>
              <a:t>Copyright 2022 © McGraw Hill LLC. All rights reserved. No reproduction or distribution without the prior written consent of McGraw Hill LLC.</a:t>
            </a:r>
          </a:p>
        </p:txBody>
      </p:sp>
    </p:spTree>
    <p:extLst>
      <p:ext uri="{BB962C8B-B14F-4D97-AF65-F5344CB8AC3E}">
        <p14:creationId xmlns:p14="http://schemas.microsoft.com/office/powerpoint/2010/main" val="695783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457200" y="422130"/>
            <a:ext cx="8229600" cy="848017"/>
          </a:xfrm>
        </p:spPr>
        <p:txBody>
          <a:bodyPr>
            <a:noAutofit/>
          </a:bodyPr>
          <a:lstStyle/>
          <a:p>
            <a:r>
              <a:rPr lang="en-US" sz="3600" noProof="0" dirty="0">
                <a:latin typeface="+mn-lt"/>
              </a:rPr>
              <a:t>3.1 Measures of Central Location </a:t>
            </a:r>
            <a:r>
              <a:rPr lang="en-US" sz="1000" noProof="0" dirty="0">
                <a:latin typeface="+mn-lt"/>
              </a:rPr>
              <a:t>7</a:t>
            </a:r>
            <a:endParaRPr lang="en-US" sz="1000" noProof="0" dirty="0">
              <a:solidFill>
                <a:srgbClr val="1F4984"/>
              </a:solidFill>
              <a:latin typeface="+mn-lt"/>
            </a:endParaRPr>
          </a:p>
        </p:txBody>
      </p:sp>
      <p:sp>
        <p:nvSpPr>
          <p:cNvPr id="3" name="Content Placeholder 2"/>
          <p:cNvSpPr>
            <a:spLocks noGrp="1"/>
          </p:cNvSpPr>
          <p:nvPr>
            <p:ph idx="1"/>
          </p:nvPr>
        </p:nvSpPr>
        <p:spPr>
          <a:xfrm>
            <a:off x="457200" y="1447800"/>
            <a:ext cx="8229600" cy="1371599"/>
          </a:xfrm>
        </p:spPr>
        <p:txBody>
          <a:bodyPr>
            <a:normAutofit fontScale="92500" lnSpcReduction="10000"/>
          </a:bodyPr>
          <a:lstStyle/>
          <a:p>
            <a:pPr marL="0" indent="0">
              <a:buNone/>
            </a:pPr>
            <a:r>
              <a:rPr lang="en-US" sz="2200" noProof="0" dirty="0">
                <a:latin typeface="+mn-lt"/>
                <a:ea typeface="Cambria Math" panose="02040503050406030204" pitchFamily="18" charset="0"/>
              </a:rPr>
              <a:t>The mode of a variable is the observation that occurs most frequently.</a:t>
            </a:r>
          </a:p>
          <a:p>
            <a:pPr marL="0" indent="0">
              <a:buNone/>
            </a:pPr>
            <a:r>
              <a:rPr lang="en-US" sz="2200" noProof="0" dirty="0">
                <a:latin typeface="+mn-lt"/>
                <a:ea typeface="Cambria Math" panose="02040503050406030204" pitchFamily="18" charset="0"/>
              </a:rPr>
              <a:t>There can be one or more modes, or even no mode.</a:t>
            </a:r>
          </a:p>
          <a:p>
            <a:pPr marL="291600" lvl="1" indent="-291600">
              <a:buFont typeface="Arial" panose="020B0604020202020204" pitchFamily="34" charset="0"/>
              <a:buChar char="•"/>
            </a:pPr>
            <a:r>
              <a:rPr lang="en-US" sz="1900" noProof="0" dirty="0">
                <a:latin typeface="+mn-lt"/>
                <a:ea typeface="Cambria Math" panose="02040503050406030204" pitchFamily="18" charset="0"/>
              </a:rPr>
              <a:t>One mode: unimodal.</a:t>
            </a:r>
          </a:p>
          <a:p>
            <a:pPr marL="291600" lvl="1" indent="-291600">
              <a:buFont typeface="Arial" panose="020B0604020202020204" pitchFamily="34" charset="0"/>
              <a:buChar char="•"/>
            </a:pPr>
            <a:r>
              <a:rPr lang="en-US" sz="1900" noProof="0" dirty="0">
                <a:latin typeface="+mn-lt"/>
                <a:ea typeface="Cambria Math" panose="02040503050406030204" pitchFamily="18" charset="0"/>
              </a:rPr>
              <a:t>Two modes: bimodal.</a:t>
            </a:r>
            <a:endParaRPr lang="en-US" sz="2200" noProof="0" dirty="0">
              <a:latin typeface="+mn-lt"/>
              <a:ea typeface="Cambria Math" panose="02040503050406030204" pitchFamily="18" charset="0"/>
            </a:endParaRPr>
          </a:p>
        </p:txBody>
      </p:sp>
      <p:sp>
        <p:nvSpPr>
          <p:cNvPr id="2" name="Content Placeholder 1">
            <a:extLst>
              <a:ext uri="{FF2B5EF4-FFF2-40B4-BE49-F238E27FC236}">
                <a16:creationId xmlns:a16="http://schemas.microsoft.com/office/drawing/2014/main" id="{258C5A4B-3BD6-471B-AB11-94C8D2457167}"/>
              </a:ext>
            </a:extLst>
          </p:cNvPr>
          <p:cNvSpPr>
            <a:spLocks noGrp="1"/>
          </p:cNvSpPr>
          <p:nvPr>
            <p:ph idx="10"/>
          </p:nvPr>
        </p:nvSpPr>
        <p:spPr>
          <a:xfrm>
            <a:off x="457200" y="2819399"/>
            <a:ext cx="8229600" cy="2133601"/>
          </a:xfrm>
        </p:spPr>
        <p:txBody>
          <a:bodyPr>
            <a:normAutofit/>
          </a:bodyPr>
          <a:lstStyle/>
          <a:p>
            <a:pPr marL="0" indent="0">
              <a:buNone/>
            </a:pPr>
            <a:r>
              <a:rPr lang="en-US" sz="2000" noProof="0" dirty="0">
                <a:latin typeface="+mn-lt"/>
                <a:ea typeface="Cambria Math" panose="02040503050406030204" pitchFamily="18" charset="0"/>
              </a:rPr>
              <a:t>The mode is a less useful measure of centrality when there are more than three modes.</a:t>
            </a:r>
          </a:p>
          <a:p>
            <a:pPr marL="0" indent="0">
              <a:buNone/>
            </a:pPr>
            <a:r>
              <a:rPr lang="en-US" sz="2000" noProof="0" dirty="0">
                <a:latin typeface="+mn-lt"/>
                <a:ea typeface="Cambria Math" panose="02040503050406030204" pitchFamily="18" charset="0"/>
              </a:rPr>
              <a:t>Example: modal salary for employees at </a:t>
            </a:r>
            <a:r>
              <a:rPr lang="en-US" sz="2000" noProof="0" dirty="0" err="1">
                <a:latin typeface="+mn-lt"/>
                <a:ea typeface="Cambria Math" panose="02040503050406030204" pitchFamily="18" charset="0"/>
              </a:rPr>
              <a:t>Acetech</a:t>
            </a:r>
            <a:endParaRPr lang="en-US" sz="2000" noProof="0" dirty="0">
              <a:latin typeface="+mn-lt"/>
              <a:ea typeface="Cambria Math" panose="02040503050406030204" pitchFamily="18" charset="0"/>
            </a:endParaRPr>
          </a:p>
          <a:p>
            <a:pPr marL="291600" lvl="1" indent="-291600">
              <a:buFont typeface="Arial" panose="020B0604020202020204" pitchFamily="34" charset="0"/>
              <a:buChar char="•"/>
            </a:pPr>
            <a:r>
              <a:rPr lang="en-US" sz="1800" noProof="0" dirty="0">
                <a:latin typeface="+mn-lt"/>
                <a:ea typeface="Cambria Math" panose="02040503050406030204" pitchFamily="18" charset="0"/>
              </a:rPr>
              <a:t>$40,000 is earned by two employees, every other salary occurs just once.</a:t>
            </a:r>
          </a:p>
          <a:p>
            <a:pPr marL="291600" lvl="1" indent="-291600">
              <a:buFont typeface="Arial" panose="020B0604020202020204" pitchFamily="34" charset="0"/>
              <a:buChar char="•"/>
            </a:pPr>
            <a:r>
              <a:rPr lang="en-US" sz="1800" noProof="0" dirty="0">
                <a:latin typeface="+mn-lt"/>
                <a:ea typeface="Cambria Math" panose="02040503050406030204" pitchFamily="18" charset="0"/>
              </a:rPr>
              <a:t>$40,000 is the mode.</a:t>
            </a:r>
          </a:p>
          <a:p>
            <a:pPr marL="291600" lvl="1" indent="-291600">
              <a:buFont typeface="Arial" panose="020B0604020202020204" pitchFamily="34" charset="0"/>
              <a:buChar char="•"/>
            </a:pPr>
            <a:r>
              <a:rPr lang="en-US" sz="1800" noProof="0" dirty="0">
                <a:latin typeface="+mn-lt"/>
                <a:ea typeface="Cambria Math" panose="02040503050406030204" pitchFamily="18" charset="0"/>
              </a:rPr>
              <a:t>Most employees earn considerably more than this.</a:t>
            </a:r>
          </a:p>
        </p:txBody>
      </p:sp>
      <p:sp>
        <p:nvSpPr>
          <p:cNvPr id="4" name="Content Placeholder 3">
            <a:extLst>
              <a:ext uri="{FF2B5EF4-FFF2-40B4-BE49-F238E27FC236}">
                <a16:creationId xmlns:a16="http://schemas.microsoft.com/office/drawing/2014/main" id="{868E0986-BBDD-410F-8D43-21B3995E40E8}"/>
              </a:ext>
            </a:extLst>
          </p:cNvPr>
          <p:cNvSpPr>
            <a:spLocks noGrp="1"/>
          </p:cNvSpPr>
          <p:nvPr>
            <p:ph idx="11"/>
          </p:nvPr>
        </p:nvSpPr>
        <p:spPr>
          <a:xfrm>
            <a:off x="457200" y="5121444"/>
            <a:ext cx="8229600" cy="685798"/>
          </a:xfrm>
        </p:spPr>
        <p:txBody>
          <a:bodyPr>
            <a:normAutofit lnSpcReduction="10000"/>
          </a:bodyPr>
          <a:lstStyle/>
          <a:p>
            <a:pPr marL="0" indent="0">
              <a:buNone/>
            </a:pPr>
            <a:r>
              <a:rPr lang="en-US" sz="2000" noProof="0" dirty="0">
                <a:latin typeface="+mn-lt"/>
                <a:ea typeface="Cambria Math" panose="02040503050406030204" pitchFamily="18" charset="0"/>
              </a:rPr>
              <a:t>Just because an observation occurs with the most frequency does not guarantee that it best reflects the center of the variable.</a:t>
            </a:r>
            <a:endParaRPr lang="en-US" sz="2000" noProof="0" dirty="0">
              <a:latin typeface="+mn-lt"/>
            </a:endParaRPr>
          </a:p>
        </p:txBody>
      </p:sp>
    </p:spTree>
    <p:extLst>
      <p:ext uri="{BB962C8B-B14F-4D97-AF65-F5344CB8AC3E}">
        <p14:creationId xmlns:p14="http://schemas.microsoft.com/office/powerpoint/2010/main" val="2974811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3.1 Measures of Central Location </a:t>
            </a:r>
            <a:r>
              <a:rPr lang="en-US" sz="1000" noProof="0" dirty="0">
                <a:latin typeface="+mn-lt"/>
              </a:rPr>
              <a:t>8</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1371599"/>
          </a:xfrm>
        </p:spPr>
        <p:txBody>
          <a:bodyPr>
            <a:normAutofit/>
          </a:bodyPr>
          <a:lstStyle/>
          <a:p>
            <a:pPr marL="0" indent="0">
              <a:buNone/>
            </a:pPr>
            <a:r>
              <a:rPr lang="en-US" sz="2600" noProof="0" dirty="0">
                <a:latin typeface="+mn-lt"/>
                <a:ea typeface="Cambria Math" panose="02040503050406030204" pitchFamily="18" charset="0"/>
              </a:rPr>
              <a:t>To summarize a categorical variable, the mode is the only meaningful measure of central location.</a:t>
            </a:r>
          </a:p>
          <a:p>
            <a:pPr marL="0" indent="0">
              <a:buNone/>
            </a:pPr>
            <a:r>
              <a:rPr lang="en-US" sz="2600" noProof="0" dirty="0">
                <a:latin typeface="+mn-lt"/>
                <a:ea typeface="Cambria Math" panose="02040503050406030204" pitchFamily="18" charset="0"/>
              </a:rPr>
              <a:t>Example: sizes of women’s sweatshirts.</a:t>
            </a:r>
          </a:p>
        </p:txBody>
      </p:sp>
      <p:graphicFrame>
        <p:nvGraphicFramePr>
          <p:cNvPr id="6" name="Table 6">
            <a:extLst>
              <a:ext uri="{FF2B5EF4-FFF2-40B4-BE49-F238E27FC236}">
                <a16:creationId xmlns:a16="http://schemas.microsoft.com/office/drawing/2014/main" id="{0DB6A545-7C62-4808-9F14-065A33C9FAAA}"/>
              </a:ext>
            </a:extLst>
          </p:cNvPr>
          <p:cNvGraphicFramePr>
            <a:graphicFrameLocks noGrp="1"/>
          </p:cNvGraphicFramePr>
          <p:nvPr>
            <p:extLst>
              <p:ext uri="{D42A27DB-BD31-4B8C-83A1-F6EECF244321}">
                <p14:modId xmlns:p14="http://schemas.microsoft.com/office/powerpoint/2010/main" val="2428101887"/>
              </p:ext>
            </p:extLst>
          </p:nvPr>
        </p:nvGraphicFramePr>
        <p:xfrm>
          <a:off x="838200" y="3276600"/>
          <a:ext cx="6096000" cy="396240"/>
        </p:xfrm>
        <a:graphic>
          <a:graphicData uri="http://schemas.openxmlformats.org/drawingml/2006/table">
            <a:tbl>
              <a:tblPr firstRow="1" bandRow="1">
                <a:tableStyleId>{5C22544A-7EE6-4342-B048-85BDC9FD1C3A}</a:tableStyleId>
              </a:tblPr>
              <a:tblGrid>
                <a:gridCol w="609600">
                  <a:extLst>
                    <a:ext uri="{9D8B030D-6E8A-4147-A177-3AD203B41FA5}">
                      <a16:colId xmlns:a16="http://schemas.microsoft.com/office/drawing/2014/main" val="1268726272"/>
                    </a:ext>
                  </a:extLst>
                </a:gridCol>
                <a:gridCol w="609600">
                  <a:extLst>
                    <a:ext uri="{9D8B030D-6E8A-4147-A177-3AD203B41FA5}">
                      <a16:colId xmlns:a16="http://schemas.microsoft.com/office/drawing/2014/main" val="2177501469"/>
                    </a:ext>
                  </a:extLst>
                </a:gridCol>
                <a:gridCol w="609600">
                  <a:extLst>
                    <a:ext uri="{9D8B030D-6E8A-4147-A177-3AD203B41FA5}">
                      <a16:colId xmlns:a16="http://schemas.microsoft.com/office/drawing/2014/main" val="2231328543"/>
                    </a:ext>
                  </a:extLst>
                </a:gridCol>
                <a:gridCol w="609600">
                  <a:extLst>
                    <a:ext uri="{9D8B030D-6E8A-4147-A177-3AD203B41FA5}">
                      <a16:colId xmlns:a16="http://schemas.microsoft.com/office/drawing/2014/main" val="4225038510"/>
                    </a:ext>
                  </a:extLst>
                </a:gridCol>
                <a:gridCol w="609600">
                  <a:extLst>
                    <a:ext uri="{9D8B030D-6E8A-4147-A177-3AD203B41FA5}">
                      <a16:colId xmlns:a16="http://schemas.microsoft.com/office/drawing/2014/main" val="1728171111"/>
                    </a:ext>
                  </a:extLst>
                </a:gridCol>
                <a:gridCol w="609600">
                  <a:extLst>
                    <a:ext uri="{9D8B030D-6E8A-4147-A177-3AD203B41FA5}">
                      <a16:colId xmlns:a16="http://schemas.microsoft.com/office/drawing/2014/main" val="1936300866"/>
                    </a:ext>
                  </a:extLst>
                </a:gridCol>
                <a:gridCol w="609600">
                  <a:extLst>
                    <a:ext uri="{9D8B030D-6E8A-4147-A177-3AD203B41FA5}">
                      <a16:colId xmlns:a16="http://schemas.microsoft.com/office/drawing/2014/main" val="2732032120"/>
                    </a:ext>
                  </a:extLst>
                </a:gridCol>
                <a:gridCol w="609600">
                  <a:extLst>
                    <a:ext uri="{9D8B030D-6E8A-4147-A177-3AD203B41FA5}">
                      <a16:colId xmlns:a16="http://schemas.microsoft.com/office/drawing/2014/main" val="1956917575"/>
                    </a:ext>
                  </a:extLst>
                </a:gridCol>
                <a:gridCol w="609600">
                  <a:extLst>
                    <a:ext uri="{9D8B030D-6E8A-4147-A177-3AD203B41FA5}">
                      <a16:colId xmlns:a16="http://schemas.microsoft.com/office/drawing/2014/main" val="397445319"/>
                    </a:ext>
                  </a:extLst>
                </a:gridCol>
                <a:gridCol w="609600">
                  <a:extLst>
                    <a:ext uri="{9D8B030D-6E8A-4147-A177-3AD203B41FA5}">
                      <a16:colId xmlns:a16="http://schemas.microsoft.com/office/drawing/2014/main" val="2044536361"/>
                    </a:ext>
                  </a:extLst>
                </a:gridCol>
              </a:tblGrid>
              <a:tr h="370840">
                <a:tc>
                  <a:txBody>
                    <a:bodyPr/>
                    <a:lstStyle/>
                    <a:p>
                      <a:pPr algn="ctr"/>
                      <a:r>
                        <a:rPr lang="en-US" sz="2000" b="0" dirty="0">
                          <a:solidFill>
                            <a:schemeClr val="tx1"/>
                          </a:solidFill>
                        </a:rPr>
                        <a: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0" dirty="0">
                          <a:solidFill>
                            <a:schemeClr val="tx1"/>
                          </a:solidFill>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0" dirty="0">
                          <a:solidFill>
                            <a:schemeClr val="tx1"/>
                          </a:solidFill>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0" dirty="0">
                          <a:solidFill>
                            <a:schemeClr val="tx1"/>
                          </a:solidFill>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0" dirty="0">
                          <a:solidFill>
                            <a:schemeClr val="tx1"/>
                          </a:solidFill>
                        </a:rPr>
                        <a: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0" dirty="0">
                          <a:solidFill>
                            <a:schemeClr val="tx1"/>
                          </a:solidFill>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0" dirty="0">
                          <a:solidFill>
                            <a:schemeClr val="tx1"/>
                          </a:solidFill>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0" dirty="0">
                          <a:solidFill>
                            <a:schemeClr val="tx1"/>
                          </a:solidFill>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0" dirty="0">
                          <a:solidFill>
                            <a:schemeClr val="tx1"/>
                          </a:solidFill>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0" dirty="0">
                          <a:solidFill>
                            <a:schemeClr val="tx1"/>
                          </a:solidFill>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84974836"/>
                  </a:ext>
                </a:extLst>
              </a:tr>
            </a:tbl>
          </a:graphicData>
        </a:graphic>
      </p:graphicFrame>
      <p:sp>
        <p:nvSpPr>
          <p:cNvPr id="5" name="Content Placeholder 4">
            <a:extLst>
              <a:ext uri="{FF2B5EF4-FFF2-40B4-BE49-F238E27FC236}">
                <a16:creationId xmlns:a16="http://schemas.microsoft.com/office/drawing/2014/main" id="{3B99B525-464D-4C74-AFE0-F5C1CEAB6DC6}"/>
              </a:ext>
            </a:extLst>
          </p:cNvPr>
          <p:cNvSpPr>
            <a:spLocks noGrp="1"/>
          </p:cNvSpPr>
          <p:nvPr>
            <p:ph idx="10"/>
          </p:nvPr>
        </p:nvSpPr>
        <p:spPr>
          <a:xfrm>
            <a:off x="457200" y="4114801"/>
            <a:ext cx="8229600" cy="1447799"/>
          </a:xfrm>
        </p:spPr>
        <p:txBody>
          <a:bodyPr>
            <a:noAutofit/>
          </a:bodyPr>
          <a:lstStyle/>
          <a:p>
            <a:pPr marL="291600" lvl="1" indent="-291600">
              <a:spcBef>
                <a:spcPts val="1000"/>
              </a:spcBef>
              <a:buFont typeface="Arial" panose="020B0604020202020204" pitchFamily="34" charset="0"/>
              <a:buChar char="•"/>
            </a:pPr>
            <a:r>
              <a:rPr lang="en-US" sz="2400" noProof="0" dirty="0">
                <a:latin typeface="+mn-lt"/>
                <a:ea typeface="Cambria Math" panose="02040503050406030204" pitchFamily="18" charset="0"/>
              </a:rPr>
              <a:t>The sizes are S, M, or L.</a:t>
            </a:r>
          </a:p>
          <a:p>
            <a:pPr marL="291600" lvl="1" indent="-291600">
              <a:spcBef>
                <a:spcPts val="1000"/>
              </a:spcBef>
              <a:buFont typeface="Arial" panose="020B0604020202020204" pitchFamily="34" charset="0"/>
              <a:buChar char="•"/>
            </a:pPr>
            <a:r>
              <a:rPr lang="en-US" sz="2400" noProof="0" dirty="0">
                <a:latin typeface="+mn-lt"/>
                <a:ea typeface="Cambria Math" panose="02040503050406030204" pitchFamily="18" charset="0"/>
              </a:rPr>
              <a:t>S and M appear 2 times each, L appears 5 times.</a:t>
            </a:r>
          </a:p>
          <a:p>
            <a:pPr marL="291600" lvl="1" indent="-291600">
              <a:spcBef>
                <a:spcPts val="1000"/>
              </a:spcBef>
              <a:buFont typeface="Arial" panose="020B0604020202020204" pitchFamily="34" charset="0"/>
              <a:buChar char="•"/>
            </a:pPr>
            <a:r>
              <a:rPr lang="en-US" sz="2400" noProof="0" dirty="0">
                <a:latin typeface="+mn-lt"/>
                <a:ea typeface="Cambria Math" panose="02040503050406030204" pitchFamily="18" charset="0"/>
              </a:rPr>
              <a:t>The modal size is L.</a:t>
            </a:r>
            <a:endParaRPr lang="en-US" sz="2400" noProof="0" dirty="0">
              <a:latin typeface="+mn-lt"/>
            </a:endParaRPr>
          </a:p>
        </p:txBody>
      </p:sp>
    </p:spTree>
    <p:extLst>
      <p:ext uri="{BB962C8B-B14F-4D97-AF65-F5344CB8AC3E}">
        <p14:creationId xmlns:p14="http://schemas.microsoft.com/office/powerpoint/2010/main" val="1025869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0" y="0"/>
            <a:ext cx="9144000" cy="838200"/>
          </a:xfrm>
        </p:spPr>
        <p:txBody>
          <a:bodyPr>
            <a:noAutofit/>
          </a:bodyPr>
          <a:lstStyle/>
          <a:p>
            <a:r>
              <a:rPr lang="en-US" sz="3600" noProof="0" dirty="0">
                <a:latin typeface="+mn-lt"/>
              </a:rPr>
              <a:t>3.1 Measures of Central Location </a:t>
            </a:r>
            <a:r>
              <a:rPr lang="en-US" sz="1000" noProof="0" dirty="0">
                <a:latin typeface="+mn-lt"/>
              </a:rPr>
              <a:t>9</a:t>
            </a:r>
            <a:endParaRPr lang="en-US" sz="1000" noProof="0" dirty="0">
              <a:solidFill>
                <a:srgbClr val="1F4984"/>
              </a:solidFill>
              <a:latin typeface="+mn-lt"/>
            </a:endParaRPr>
          </a:p>
        </p:txBody>
      </p:sp>
      <p:pic>
        <p:nvPicPr>
          <p:cNvPr id="4" name="Picture 3" descr="Table shows three-line heading of Descriptive Measure, Excel, and R. ">
            <a:extLst>
              <a:ext uri="{FF2B5EF4-FFF2-40B4-BE49-F238E27FC236}">
                <a16:creationId xmlns:a16="http://schemas.microsoft.com/office/drawing/2014/main" id="{6783E2F5-4A89-5443-91B1-B9D583417034}"/>
              </a:ext>
            </a:extLst>
          </p:cNvPr>
          <p:cNvPicPr>
            <a:picLocks noChangeAspect="1"/>
          </p:cNvPicPr>
          <p:nvPr/>
        </p:nvPicPr>
        <p:blipFill>
          <a:blip r:embed="rId3"/>
          <a:stretch>
            <a:fillRect/>
          </a:stretch>
        </p:blipFill>
        <p:spPr>
          <a:xfrm>
            <a:off x="1791824" y="990600"/>
            <a:ext cx="5119842" cy="4483886"/>
          </a:xfrm>
          <a:prstGeom prst="rect">
            <a:avLst/>
          </a:prstGeom>
        </p:spPr>
      </p:pic>
      <p:sp>
        <p:nvSpPr>
          <p:cNvPr id="5" name="Content Placeholder 4">
            <a:extLst>
              <a:ext uri="{FF2B5EF4-FFF2-40B4-BE49-F238E27FC236}">
                <a16:creationId xmlns:a16="http://schemas.microsoft.com/office/drawing/2014/main" id="{32EA04A3-A287-4B30-9C7B-68F728FBB933}"/>
              </a:ext>
            </a:extLst>
          </p:cNvPr>
          <p:cNvSpPr>
            <a:spLocks noGrp="1"/>
          </p:cNvSpPr>
          <p:nvPr>
            <p:ph idx="10"/>
          </p:nvPr>
        </p:nvSpPr>
        <p:spPr>
          <a:xfrm>
            <a:off x="838200" y="5626886"/>
            <a:ext cx="6934200" cy="304802"/>
          </a:xfrm>
        </p:spPr>
        <p:txBody>
          <a:bodyPr>
            <a:normAutofit/>
          </a:bodyPr>
          <a:lstStyle/>
          <a:p>
            <a:r>
              <a:rPr lang="en-US" dirty="0">
                <a:hlinkClick r:id="rId4" action="ppaction://hlinksldjump"/>
              </a:rPr>
              <a:t>Access the text alternative for slide images.</a:t>
            </a:r>
            <a:endParaRPr lang="en-US" noProof="0" dirty="0"/>
          </a:p>
        </p:txBody>
      </p:sp>
    </p:spTree>
    <p:extLst>
      <p:ext uri="{BB962C8B-B14F-4D97-AF65-F5344CB8AC3E}">
        <p14:creationId xmlns:p14="http://schemas.microsoft.com/office/powerpoint/2010/main" val="4046894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0" y="0"/>
            <a:ext cx="9144000" cy="838200"/>
          </a:xfrm>
        </p:spPr>
        <p:txBody>
          <a:bodyPr>
            <a:noAutofit/>
          </a:bodyPr>
          <a:lstStyle/>
          <a:p>
            <a:r>
              <a:rPr lang="en-US" sz="3600" noProof="0" dirty="0">
                <a:latin typeface="+mn-lt"/>
              </a:rPr>
              <a:t>3.1 Measures of Central Location </a:t>
            </a:r>
            <a:r>
              <a:rPr lang="en-US" sz="1000" noProof="0" dirty="0">
                <a:latin typeface="+mn-lt"/>
              </a:rPr>
              <a:t>10</a:t>
            </a:r>
            <a:endParaRPr lang="en-US" sz="1000" noProof="0" dirty="0">
              <a:solidFill>
                <a:srgbClr val="1F4984"/>
              </a:solidFill>
              <a:latin typeface="+mn-lt"/>
            </a:endParaRPr>
          </a:p>
        </p:txBody>
      </p:sp>
      <p:sp>
        <p:nvSpPr>
          <p:cNvPr id="3" name="Content Placeholder 2"/>
          <p:cNvSpPr>
            <a:spLocks noGrp="1"/>
          </p:cNvSpPr>
          <p:nvPr>
            <p:ph idx="1"/>
          </p:nvPr>
        </p:nvSpPr>
        <p:spPr>
          <a:xfrm>
            <a:off x="266700" y="838200"/>
            <a:ext cx="8610600" cy="838200"/>
          </a:xfrm>
        </p:spPr>
        <p:txBody>
          <a:bodyPr>
            <a:normAutofit/>
          </a:bodyPr>
          <a:lstStyle/>
          <a:p>
            <a:pPr marL="291600" indent="-291600">
              <a:spcBef>
                <a:spcPts val="500"/>
              </a:spcBef>
            </a:pPr>
            <a:r>
              <a:rPr lang="en-US" sz="2000" noProof="0" dirty="0">
                <a:latin typeface="+mn-lt"/>
                <a:ea typeface="Cambria Math" panose="02040503050406030204" pitchFamily="18" charset="0"/>
              </a:rPr>
              <a:t>Example: measures of centrality for Growth and Value.</a:t>
            </a:r>
          </a:p>
          <a:p>
            <a:pPr marL="291600" indent="-291600">
              <a:spcBef>
                <a:spcPts val="500"/>
              </a:spcBef>
            </a:pPr>
            <a:r>
              <a:rPr lang="en-US" sz="2000" noProof="0" dirty="0">
                <a:latin typeface="+mn-lt"/>
                <a:ea typeface="Cambria Math" panose="02040503050406030204" pitchFamily="18" charset="0"/>
              </a:rPr>
              <a:t>With Excel.</a:t>
            </a:r>
          </a:p>
        </p:txBody>
      </p:sp>
      <p:pic>
        <p:nvPicPr>
          <p:cNvPr id="4" name="Picture 3" descr="Table shows two-line heading of Growth, and Value.">
            <a:extLst>
              <a:ext uri="{FF2B5EF4-FFF2-40B4-BE49-F238E27FC236}">
                <a16:creationId xmlns:a16="http://schemas.microsoft.com/office/drawing/2014/main" id="{63DEA2D8-8F87-6B4E-AC68-F26DBC4D2277}"/>
              </a:ext>
            </a:extLst>
          </p:cNvPr>
          <p:cNvPicPr>
            <a:picLocks noChangeAspect="1"/>
          </p:cNvPicPr>
          <p:nvPr/>
        </p:nvPicPr>
        <p:blipFill>
          <a:blip r:embed="rId3"/>
          <a:stretch>
            <a:fillRect/>
          </a:stretch>
        </p:blipFill>
        <p:spPr>
          <a:xfrm>
            <a:off x="841948" y="1769750"/>
            <a:ext cx="6467653" cy="3763786"/>
          </a:xfrm>
          <a:prstGeom prst="rect">
            <a:avLst/>
          </a:prstGeom>
        </p:spPr>
      </p:pic>
      <p:sp>
        <p:nvSpPr>
          <p:cNvPr id="5" name="Content Placeholder 4">
            <a:extLst>
              <a:ext uri="{FF2B5EF4-FFF2-40B4-BE49-F238E27FC236}">
                <a16:creationId xmlns:a16="http://schemas.microsoft.com/office/drawing/2014/main" id="{32EA04A3-A287-4B30-9C7B-68F728FBB933}"/>
              </a:ext>
            </a:extLst>
          </p:cNvPr>
          <p:cNvSpPr>
            <a:spLocks noGrp="1"/>
          </p:cNvSpPr>
          <p:nvPr>
            <p:ph idx="10"/>
          </p:nvPr>
        </p:nvSpPr>
        <p:spPr>
          <a:xfrm>
            <a:off x="838200" y="5626886"/>
            <a:ext cx="6934200" cy="304802"/>
          </a:xfrm>
        </p:spPr>
        <p:txBody>
          <a:bodyPr>
            <a:normAutofit/>
          </a:bodyPr>
          <a:lstStyle/>
          <a:p>
            <a:r>
              <a:rPr lang="en-US" dirty="0">
                <a:hlinkClick r:id="rId4" action="ppaction://hlinksldjump"/>
              </a:rPr>
              <a:t>Access the text alternative for slide images.</a:t>
            </a:r>
            <a:endParaRPr lang="en-US" noProof="0" dirty="0"/>
          </a:p>
        </p:txBody>
      </p:sp>
    </p:spTree>
    <p:extLst>
      <p:ext uri="{BB962C8B-B14F-4D97-AF65-F5344CB8AC3E}">
        <p14:creationId xmlns:p14="http://schemas.microsoft.com/office/powerpoint/2010/main" val="164821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457200" y="477267"/>
            <a:ext cx="8229600" cy="737743"/>
          </a:xfrm>
        </p:spPr>
        <p:txBody>
          <a:bodyPr>
            <a:noAutofit/>
          </a:bodyPr>
          <a:lstStyle/>
          <a:p>
            <a:r>
              <a:rPr lang="en-US" sz="3600" noProof="0" dirty="0">
                <a:latin typeface="+mn-lt"/>
              </a:rPr>
              <a:t>3.1 Measures of Central Location </a:t>
            </a:r>
            <a:r>
              <a:rPr lang="en-US" sz="1000" noProof="0" dirty="0">
                <a:latin typeface="+mn-lt"/>
              </a:rPr>
              <a:t>11</a:t>
            </a:r>
            <a:endParaRPr lang="en-US" sz="1000" noProof="0" dirty="0">
              <a:solidFill>
                <a:srgbClr val="1F4984"/>
              </a:solidFill>
              <a:latin typeface="+mn-lt"/>
            </a:endParaRPr>
          </a:p>
        </p:txBody>
      </p:sp>
      <p:sp>
        <p:nvSpPr>
          <p:cNvPr id="3" name="Content Placeholder 2"/>
          <p:cNvSpPr>
            <a:spLocks noGrp="1"/>
          </p:cNvSpPr>
          <p:nvPr>
            <p:ph idx="1"/>
          </p:nvPr>
        </p:nvSpPr>
        <p:spPr>
          <a:xfrm>
            <a:off x="457200" y="1279358"/>
            <a:ext cx="8229600" cy="914399"/>
          </a:xfrm>
        </p:spPr>
        <p:txBody>
          <a:bodyPr>
            <a:normAutofit/>
          </a:bodyPr>
          <a:lstStyle/>
          <a:p>
            <a:r>
              <a:rPr lang="en-US" sz="2400" noProof="0" dirty="0">
                <a:latin typeface="+mn-lt"/>
                <a:ea typeface="Cambria Math" panose="02040503050406030204" pitchFamily="18" charset="0"/>
              </a:rPr>
              <a:t>Example: measures of centrality for Growth and Value.</a:t>
            </a:r>
          </a:p>
          <a:p>
            <a:r>
              <a:rPr lang="en-US" sz="2400" noProof="0" dirty="0">
                <a:latin typeface="+mn-lt"/>
                <a:ea typeface="Cambria Math" panose="02040503050406030204" pitchFamily="18" charset="0"/>
              </a:rPr>
              <a:t>With R.</a:t>
            </a:r>
          </a:p>
        </p:txBody>
      </p:sp>
      <p:sp>
        <p:nvSpPr>
          <p:cNvPr id="5" name="Content Placeholder 4">
            <a:extLst>
              <a:ext uri="{FF2B5EF4-FFF2-40B4-BE49-F238E27FC236}">
                <a16:creationId xmlns:a16="http://schemas.microsoft.com/office/drawing/2014/main" id="{32EA04A3-A287-4B30-9C7B-68F728FBB933}"/>
              </a:ext>
            </a:extLst>
          </p:cNvPr>
          <p:cNvSpPr>
            <a:spLocks noGrp="1"/>
          </p:cNvSpPr>
          <p:nvPr>
            <p:ph idx="10"/>
          </p:nvPr>
        </p:nvSpPr>
        <p:spPr>
          <a:xfrm>
            <a:off x="762000" y="2276374"/>
            <a:ext cx="2667000" cy="457202"/>
          </a:xfrm>
        </p:spPr>
        <p:txBody>
          <a:bodyPr>
            <a:normAutofit/>
          </a:bodyPr>
          <a:lstStyle/>
          <a:p>
            <a:pPr marL="0" indent="0">
              <a:buNone/>
            </a:pPr>
            <a:r>
              <a:rPr lang="en-US" sz="2000" noProof="0" dirty="0">
                <a:latin typeface="+mn-lt"/>
              </a:rPr>
              <a:t>&gt; summary (</a:t>
            </a:r>
            <a:r>
              <a:rPr lang="en-US" sz="2000" noProof="0" dirty="0" err="1">
                <a:latin typeface="+mn-lt"/>
              </a:rPr>
              <a:t>myData</a:t>
            </a:r>
            <a:r>
              <a:rPr lang="en-US" sz="2000" noProof="0" dirty="0">
                <a:latin typeface="+mn-lt"/>
              </a:rPr>
              <a:t>)</a:t>
            </a:r>
          </a:p>
        </p:txBody>
      </p:sp>
      <p:graphicFrame>
        <p:nvGraphicFramePr>
          <p:cNvPr id="7" name="Table 9">
            <a:extLst>
              <a:ext uri="{FF2B5EF4-FFF2-40B4-BE49-F238E27FC236}">
                <a16:creationId xmlns:a16="http://schemas.microsoft.com/office/drawing/2014/main" id="{DAACF1B7-7C97-489B-9D3F-B4D72AD036BF}"/>
              </a:ext>
            </a:extLst>
          </p:cNvPr>
          <p:cNvGraphicFramePr>
            <a:graphicFrameLocks noGrp="1"/>
          </p:cNvGraphicFramePr>
          <p:nvPr>
            <p:extLst>
              <p:ext uri="{D42A27DB-BD31-4B8C-83A1-F6EECF244321}">
                <p14:modId xmlns:p14="http://schemas.microsoft.com/office/powerpoint/2010/main" val="2574055396"/>
              </p:ext>
            </p:extLst>
          </p:nvPr>
        </p:nvGraphicFramePr>
        <p:xfrm>
          <a:off x="2743200" y="2987040"/>
          <a:ext cx="5105400" cy="2346960"/>
        </p:xfrm>
        <a:graphic>
          <a:graphicData uri="http://schemas.openxmlformats.org/drawingml/2006/table">
            <a:tbl>
              <a:tblPr firstRow="1" bandRow="1">
                <a:tableStyleId>{5C22544A-7EE6-4342-B048-85BDC9FD1C3A}</a:tableStyleId>
              </a:tblPr>
              <a:tblGrid>
                <a:gridCol w="1676400">
                  <a:extLst>
                    <a:ext uri="{9D8B030D-6E8A-4147-A177-3AD203B41FA5}">
                      <a16:colId xmlns:a16="http://schemas.microsoft.com/office/drawing/2014/main" val="1345574938"/>
                    </a:ext>
                  </a:extLst>
                </a:gridCol>
                <a:gridCol w="1676400">
                  <a:extLst>
                    <a:ext uri="{9D8B030D-6E8A-4147-A177-3AD203B41FA5}">
                      <a16:colId xmlns:a16="http://schemas.microsoft.com/office/drawing/2014/main" val="3807977886"/>
                    </a:ext>
                  </a:extLst>
                </a:gridCol>
                <a:gridCol w="1752600">
                  <a:extLst>
                    <a:ext uri="{9D8B030D-6E8A-4147-A177-3AD203B41FA5}">
                      <a16:colId xmlns:a16="http://schemas.microsoft.com/office/drawing/2014/main" val="3207138211"/>
                    </a:ext>
                  </a:extLst>
                </a:gridCol>
              </a:tblGrid>
              <a:tr h="197110">
                <a:tc>
                  <a:txBody>
                    <a:bodyPr/>
                    <a:lstStyle/>
                    <a:p>
                      <a:pPr algn="ctr"/>
                      <a:r>
                        <a:rPr lang="en-US" sz="1600" dirty="0"/>
                        <a:t>Year*</a:t>
                      </a:r>
                    </a:p>
                  </a:txBody>
                  <a:tcPr>
                    <a:solidFill>
                      <a:schemeClr val="accent1">
                        <a:lumMod val="50000"/>
                      </a:schemeClr>
                    </a:solidFill>
                  </a:tcPr>
                </a:tc>
                <a:tc>
                  <a:txBody>
                    <a:bodyPr/>
                    <a:lstStyle/>
                    <a:p>
                      <a:pPr algn="ctr"/>
                      <a:r>
                        <a:rPr lang="en-US" sz="1600" dirty="0"/>
                        <a:t>Growth</a:t>
                      </a:r>
                    </a:p>
                  </a:txBody>
                  <a:tcPr>
                    <a:solidFill>
                      <a:schemeClr val="accent1">
                        <a:lumMod val="50000"/>
                      </a:schemeClr>
                    </a:solidFill>
                  </a:tcPr>
                </a:tc>
                <a:tc>
                  <a:txBody>
                    <a:bodyPr/>
                    <a:lstStyle/>
                    <a:p>
                      <a:pPr algn="ctr"/>
                      <a:r>
                        <a:rPr lang="en-US" sz="1600" dirty="0"/>
                        <a:t>Value</a:t>
                      </a:r>
                    </a:p>
                  </a:txBody>
                  <a:tcPr>
                    <a:solidFill>
                      <a:schemeClr val="accent1">
                        <a:lumMod val="50000"/>
                      </a:schemeClr>
                    </a:solidFill>
                  </a:tcPr>
                </a:tc>
                <a:extLst>
                  <a:ext uri="{0D108BD9-81ED-4DB2-BD59-A6C34878D82A}">
                    <a16:rowId xmlns:a16="http://schemas.microsoft.com/office/drawing/2014/main" val="35257711"/>
                  </a:ext>
                </a:extLst>
              </a:tr>
              <a:tr h="0">
                <a:tc>
                  <a:txBody>
                    <a:bodyPr/>
                    <a:lstStyle/>
                    <a:p>
                      <a:r>
                        <a:rPr lang="en-US" sz="1600" dirty="0"/>
                        <a:t>Min.     :1984</a:t>
                      </a:r>
                    </a:p>
                  </a:txBody>
                  <a:tcPr/>
                </a:tc>
                <a:tc>
                  <a:txBody>
                    <a:bodyPr/>
                    <a:lstStyle/>
                    <a:p>
                      <a:r>
                        <a:rPr lang="en-US" sz="1600" dirty="0"/>
                        <a:t>Min.     :-40.90</a:t>
                      </a:r>
                    </a:p>
                  </a:txBody>
                  <a:tcPr/>
                </a:tc>
                <a:tc>
                  <a:txBody>
                    <a:bodyPr/>
                    <a:lstStyle/>
                    <a:p>
                      <a:r>
                        <a:rPr lang="en-US" sz="1600" dirty="0"/>
                        <a:t>Min.     :-46.520</a:t>
                      </a:r>
                    </a:p>
                  </a:txBody>
                  <a:tcPr/>
                </a:tc>
                <a:extLst>
                  <a:ext uri="{0D108BD9-81ED-4DB2-BD59-A6C34878D82A}">
                    <a16:rowId xmlns:a16="http://schemas.microsoft.com/office/drawing/2014/main" val="4141562940"/>
                  </a:ext>
                </a:extLst>
              </a:tr>
              <a:tr h="136150">
                <a:tc>
                  <a:txBody>
                    <a:bodyPr/>
                    <a:lstStyle/>
                    <a:p>
                      <a:r>
                        <a:rPr lang="en-US" sz="1600" dirty="0"/>
                        <a:t>1</a:t>
                      </a:r>
                      <a:r>
                        <a:rPr lang="en-US" sz="1600" baseline="30000" dirty="0"/>
                        <a:t>st</a:t>
                      </a:r>
                      <a:r>
                        <a:rPr lang="en-US" sz="1600" dirty="0"/>
                        <a:t> Qu.  :1993</a:t>
                      </a:r>
                    </a:p>
                  </a:txBody>
                  <a:tcPr/>
                </a:tc>
                <a:tc>
                  <a:txBody>
                    <a:bodyPr/>
                    <a:lstStyle/>
                    <a:p>
                      <a:r>
                        <a:rPr lang="en-US" sz="1600" dirty="0"/>
                        <a:t>1</a:t>
                      </a:r>
                      <a:r>
                        <a:rPr lang="en-US" sz="1600" baseline="30000" dirty="0"/>
                        <a:t>st</a:t>
                      </a:r>
                      <a:r>
                        <a:rPr lang="en-US" sz="1600" dirty="0"/>
                        <a:t> Qu.  :   2.86</a:t>
                      </a:r>
                    </a:p>
                  </a:txBody>
                  <a:tcPr/>
                </a:tc>
                <a:tc>
                  <a:txBody>
                    <a:bodyPr/>
                    <a:lstStyle/>
                    <a:p>
                      <a:r>
                        <a:rPr lang="en-US" sz="1600" dirty="0"/>
                        <a:t>1</a:t>
                      </a:r>
                      <a:r>
                        <a:rPr lang="en-US" sz="1600" baseline="30000" dirty="0"/>
                        <a:t>st</a:t>
                      </a:r>
                      <a:r>
                        <a:rPr lang="en-US" sz="1600" dirty="0"/>
                        <a:t> Qu.  :   1.702</a:t>
                      </a:r>
                    </a:p>
                  </a:txBody>
                  <a:tcPr/>
                </a:tc>
                <a:extLst>
                  <a:ext uri="{0D108BD9-81ED-4DB2-BD59-A6C34878D82A}">
                    <a16:rowId xmlns:a16="http://schemas.microsoft.com/office/drawing/2014/main" val="3575433326"/>
                  </a:ext>
                </a:extLst>
              </a:tr>
              <a:tr h="0">
                <a:tc>
                  <a:txBody>
                    <a:bodyPr/>
                    <a:lstStyle/>
                    <a:p>
                      <a:r>
                        <a:rPr lang="en-US" sz="1600" dirty="0"/>
                        <a:t>Median :2002</a:t>
                      </a:r>
                    </a:p>
                  </a:txBody>
                  <a:tcPr/>
                </a:tc>
                <a:tc>
                  <a:txBody>
                    <a:bodyPr/>
                    <a:lstStyle/>
                    <a:p>
                      <a:r>
                        <a:rPr lang="en-US" sz="1600" dirty="0"/>
                        <a:t>Median :15.24</a:t>
                      </a:r>
                    </a:p>
                  </a:txBody>
                  <a:tcPr/>
                </a:tc>
                <a:tc>
                  <a:txBody>
                    <a:bodyPr/>
                    <a:lstStyle/>
                    <a:p>
                      <a:r>
                        <a:rPr lang="en-US" sz="1600" dirty="0"/>
                        <a:t>Median :15.380</a:t>
                      </a:r>
                    </a:p>
                  </a:txBody>
                  <a:tcPr/>
                </a:tc>
                <a:extLst>
                  <a:ext uri="{0D108BD9-81ED-4DB2-BD59-A6C34878D82A}">
                    <a16:rowId xmlns:a16="http://schemas.microsoft.com/office/drawing/2014/main" val="692483259"/>
                  </a:ext>
                </a:extLst>
              </a:tr>
              <a:tr h="151390">
                <a:tc>
                  <a:txBody>
                    <a:bodyPr/>
                    <a:lstStyle/>
                    <a:p>
                      <a:r>
                        <a:rPr lang="en-US" sz="1600" dirty="0"/>
                        <a:t>Mean    :2002</a:t>
                      </a:r>
                    </a:p>
                  </a:txBody>
                  <a:tcPr/>
                </a:tc>
                <a:tc>
                  <a:txBody>
                    <a:bodyPr/>
                    <a:lstStyle/>
                    <a:p>
                      <a:r>
                        <a:rPr lang="en-US" sz="1600" dirty="0"/>
                        <a:t>Mean    :15.76</a:t>
                      </a:r>
                    </a:p>
                  </a:txBody>
                  <a:tcPr/>
                </a:tc>
                <a:tc>
                  <a:txBody>
                    <a:bodyPr/>
                    <a:lstStyle/>
                    <a:p>
                      <a:r>
                        <a:rPr lang="en-US" sz="1600" dirty="0"/>
                        <a:t>Mean    :12.005</a:t>
                      </a:r>
                    </a:p>
                  </a:txBody>
                  <a:tcPr/>
                </a:tc>
                <a:extLst>
                  <a:ext uri="{0D108BD9-81ED-4DB2-BD59-A6C34878D82A}">
                    <a16:rowId xmlns:a16="http://schemas.microsoft.com/office/drawing/2014/main" val="3828377858"/>
                  </a:ext>
                </a:extLst>
              </a:tr>
              <a:tr h="120910">
                <a:tc>
                  <a:txBody>
                    <a:bodyPr/>
                    <a:lstStyle/>
                    <a:p>
                      <a:r>
                        <a:rPr lang="en-US" sz="1600" dirty="0"/>
                        <a:t>3</a:t>
                      </a:r>
                      <a:r>
                        <a:rPr lang="en-US" sz="1600" baseline="30000" dirty="0"/>
                        <a:t>rd</a:t>
                      </a:r>
                      <a:r>
                        <a:rPr lang="en-US" sz="1600" dirty="0"/>
                        <a:t> Qu.  :2011</a:t>
                      </a:r>
                    </a:p>
                  </a:txBody>
                  <a:tcPr/>
                </a:tc>
                <a:tc>
                  <a:txBody>
                    <a:bodyPr/>
                    <a:lstStyle/>
                    <a:p>
                      <a:r>
                        <a:rPr lang="en-US" sz="1600" dirty="0"/>
                        <a:t>3</a:t>
                      </a:r>
                      <a:r>
                        <a:rPr lang="en-US" sz="1600" baseline="30000" dirty="0"/>
                        <a:t>rd</a:t>
                      </a:r>
                      <a:r>
                        <a:rPr lang="en-US" sz="1600" dirty="0"/>
                        <a:t> Qu.  :36.97</a:t>
                      </a:r>
                    </a:p>
                  </a:txBody>
                  <a:tcPr/>
                </a:tc>
                <a:tc>
                  <a:txBody>
                    <a:bodyPr/>
                    <a:lstStyle/>
                    <a:p>
                      <a:r>
                        <a:rPr lang="en-US" sz="1600" dirty="0"/>
                        <a:t>3</a:t>
                      </a:r>
                      <a:r>
                        <a:rPr lang="en-US" sz="1600" baseline="30000" dirty="0"/>
                        <a:t>rd</a:t>
                      </a:r>
                      <a:r>
                        <a:rPr lang="en-US" sz="1600" dirty="0"/>
                        <a:t> Qu.  :22.348</a:t>
                      </a:r>
                    </a:p>
                  </a:txBody>
                  <a:tcPr/>
                </a:tc>
                <a:extLst>
                  <a:ext uri="{0D108BD9-81ED-4DB2-BD59-A6C34878D82A}">
                    <a16:rowId xmlns:a16="http://schemas.microsoft.com/office/drawing/2014/main" val="1756489663"/>
                  </a:ext>
                </a:extLst>
              </a:tr>
              <a:tr h="0">
                <a:tc>
                  <a:txBody>
                    <a:bodyPr/>
                    <a:lstStyle/>
                    <a:p>
                      <a:r>
                        <a:rPr lang="en-US" sz="1600" dirty="0"/>
                        <a:t>Max.     :2019</a:t>
                      </a:r>
                    </a:p>
                  </a:txBody>
                  <a:tcPr/>
                </a:tc>
                <a:tc>
                  <a:txBody>
                    <a:bodyPr/>
                    <a:lstStyle/>
                    <a:p>
                      <a:r>
                        <a:rPr lang="en-US" sz="1600" dirty="0"/>
                        <a:t>Max.     :79.48</a:t>
                      </a:r>
                    </a:p>
                  </a:txBody>
                  <a:tcPr/>
                </a:tc>
                <a:tc>
                  <a:txBody>
                    <a:bodyPr/>
                    <a:lstStyle/>
                    <a:p>
                      <a:r>
                        <a:rPr lang="en-US" sz="1600" dirty="0"/>
                        <a:t>Max.     :44.080</a:t>
                      </a:r>
                    </a:p>
                  </a:txBody>
                  <a:tcPr/>
                </a:tc>
                <a:extLst>
                  <a:ext uri="{0D108BD9-81ED-4DB2-BD59-A6C34878D82A}">
                    <a16:rowId xmlns:a16="http://schemas.microsoft.com/office/drawing/2014/main" val="1739424397"/>
                  </a:ext>
                </a:extLst>
              </a:tr>
            </a:tbl>
          </a:graphicData>
        </a:graphic>
      </p:graphicFrame>
      <p:sp>
        <p:nvSpPr>
          <p:cNvPr id="6" name="Content Placeholder 5">
            <a:extLst>
              <a:ext uri="{FF2B5EF4-FFF2-40B4-BE49-F238E27FC236}">
                <a16:creationId xmlns:a16="http://schemas.microsoft.com/office/drawing/2014/main" id="{025EB03B-075D-4F6F-9831-094BE3BF825A}"/>
              </a:ext>
            </a:extLst>
          </p:cNvPr>
          <p:cNvSpPr>
            <a:spLocks noGrp="1"/>
          </p:cNvSpPr>
          <p:nvPr>
            <p:ph idx="11"/>
          </p:nvPr>
        </p:nvSpPr>
        <p:spPr>
          <a:xfrm>
            <a:off x="457200" y="5566609"/>
            <a:ext cx="8229600" cy="381001"/>
          </a:xfrm>
        </p:spPr>
        <p:txBody>
          <a:bodyPr>
            <a:normAutofit/>
          </a:bodyPr>
          <a:lstStyle/>
          <a:p>
            <a:pPr marL="0" indent="0">
              <a:buNone/>
            </a:pPr>
            <a:r>
              <a:rPr lang="en-US" sz="1800" noProof="0" dirty="0">
                <a:latin typeface="+mn-lt"/>
              </a:rPr>
              <a:t>*Note that in this example, the summary statistics for the variable Year are not useful.</a:t>
            </a:r>
          </a:p>
        </p:txBody>
      </p:sp>
    </p:spTree>
    <p:extLst>
      <p:ext uri="{BB962C8B-B14F-4D97-AF65-F5344CB8AC3E}">
        <p14:creationId xmlns:p14="http://schemas.microsoft.com/office/powerpoint/2010/main" val="21915698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C1D43-F638-474B-A5B5-0FA9B00DD5D8}"/>
              </a:ext>
            </a:extLst>
          </p:cNvPr>
          <p:cNvSpPr>
            <a:spLocks noGrp="1"/>
          </p:cNvSpPr>
          <p:nvPr>
            <p:ph type="title"/>
          </p:nvPr>
        </p:nvSpPr>
        <p:spPr>
          <a:xfrm>
            <a:off x="457200" y="413607"/>
            <a:ext cx="8229600" cy="865062"/>
          </a:xfrm>
        </p:spPr>
        <p:txBody>
          <a:bodyPr>
            <a:normAutofit/>
          </a:bodyPr>
          <a:lstStyle/>
          <a:p>
            <a:r>
              <a:rPr lang="en-US" noProof="0" dirty="0">
                <a:latin typeface="+mn-lt"/>
              </a:rPr>
              <a:t>3.1 Measures of Central Location </a:t>
            </a:r>
            <a:r>
              <a:rPr lang="en-US" sz="1000" noProof="0" dirty="0">
                <a:latin typeface="+mn-lt"/>
              </a:rPr>
              <a:t>12</a:t>
            </a:r>
          </a:p>
        </p:txBody>
      </p:sp>
      <p:sp>
        <p:nvSpPr>
          <p:cNvPr id="3" name="Content Placeholder 2">
            <a:extLst>
              <a:ext uri="{FF2B5EF4-FFF2-40B4-BE49-F238E27FC236}">
                <a16:creationId xmlns:a16="http://schemas.microsoft.com/office/drawing/2014/main" id="{01886839-6BEE-437F-AB75-12C483C4C936}"/>
              </a:ext>
            </a:extLst>
          </p:cNvPr>
          <p:cNvSpPr>
            <a:spLocks noGrp="1"/>
          </p:cNvSpPr>
          <p:nvPr>
            <p:ph idx="1"/>
          </p:nvPr>
        </p:nvSpPr>
        <p:spPr>
          <a:xfrm>
            <a:off x="457200" y="1447800"/>
            <a:ext cx="2895600" cy="1818640"/>
          </a:xfrm>
        </p:spPr>
        <p:txBody>
          <a:bodyPr>
            <a:noAutofit/>
          </a:bodyPr>
          <a:lstStyle/>
          <a:p>
            <a:pPr marL="0" indent="0">
              <a:spcBef>
                <a:spcPts val="500"/>
              </a:spcBef>
              <a:buNone/>
            </a:pPr>
            <a:r>
              <a:rPr lang="en-US" sz="1800" noProof="0" dirty="0">
                <a:latin typeface="+mn-lt"/>
                <a:ea typeface="Cambria Math" panose="02040503050406030204" pitchFamily="18" charset="0"/>
              </a:rPr>
              <a:t>It is sometimes useful to subset the observations, and compute means for each subset.</a:t>
            </a:r>
          </a:p>
          <a:p>
            <a:pPr marL="0" indent="0">
              <a:spcBef>
                <a:spcPts val="500"/>
              </a:spcBef>
              <a:buNone/>
            </a:pPr>
            <a:r>
              <a:rPr lang="en-US" sz="1800" noProof="0" dirty="0">
                <a:latin typeface="+mn-lt"/>
                <a:ea typeface="Cambria Math" panose="02040503050406030204" pitchFamily="18" charset="0"/>
              </a:rPr>
              <a:t>Example: mean spending by sex.</a:t>
            </a:r>
            <a:endParaRPr lang="en-US" sz="1800" noProof="0" dirty="0">
              <a:latin typeface="+mn-lt"/>
            </a:endParaRPr>
          </a:p>
        </p:txBody>
      </p:sp>
      <p:graphicFrame>
        <p:nvGraphicFramePr>
          <p:cNvPr id="11" name="Table 5">
            <a:extLst>
              <a:ext uri="{FF2B5EF4-FFF2-40B4-BE49-F238E27FC236}">
                <a16:creationId xmlns:a16="http://schemas.microsoft.com/office/drawing/2014/main" id="{4095B399-839C-4814-9EDB-704A579C7919}"/>
              </a:ext>
            </a:extLst>
          </p:cNvPr>
          <p:cNvGraphicFramePr>
            <a:graphicFrameLocks noGrp="1"/>
          </p:cNvGraphicFramePr>
          <p:nvPr>
            <p:extLst>
              <p:ext uri="{D42A27DB-BD31-4B8C-83A1-F6EECF244321}">
                <p14:modId xmlns:p14="http://schemas.microsoft.com/office/powerpoint/2010/main" val="3041007182"/>
              </p:ext>
            </p:extLst>
          </p:nvPr>
        </p:nvGraphicFramePr>
        <p:xfrm>
          <a:off x="3657600" y="1613455"/>
          <a:ext cx="5257800" cy="1652985"/>
        </p:xfrm>
        <a:graphic>
          <a:graphicData uri="http://schemas.openxmlformats.org/drawingml/2006/table">
            <a:tbl>
              <a:tblPr firstRow="1" bandRow="1">
                <a:tableStyleId>{5C22544A-7EE6-4342-B048-85BDC9FD1C3A}</a:tableStyleId>
              </a:tblPr>
              <a:tblGrid>
                <a:gridCol w="1080205">
                  <a:extLst>
                    <a:ext uri="{9D8B030D-6E8A-4147-A177-3AD203B41FA5}">
                      <a16:colId xmlns:a16="http://schemas.microsoft.com/office/drawing/2014/main" val="1575876223"/>
                    </a:ext>
                  </a:extLst>
                </a:gridCol>
                <a:gridCol w="824795">
                  <a:extLst>
                    <a:ext uri="{9D8B030D-6E8A-4147-A177-3AD203B41FA5}">
                      <a16:colId xmlns:a16="http://schemas.microsoft.com/office/drawing/2014/main" val="153069666"/>
                    </a:ext>
                  </a:extLst>
                </a:gridCol>
                <a:gridCol w="914400">
                  <a:extLst>
                    <a:ext uri="{9D8B030D-6E8A-4147-A177-3AD203B41FA5}">
                      <a16:colId xmlns:a16="http://schemas.microsoft.com/office/drawing/2014/main" val="1490672133"/>
                    </a:ext>
                  </a:extLst>
                </a:gridCol>
                <a:gridCol w="838200">
                  <a:extLst>
                    <a:ext uri="{9D8B030D-6E8A-4147-A177-3AD203B41FA5}">
                      <a16:colId xmlns:a16="http://schemas.microsoft.com/office/drawing/2014/main" val="408890766"/>
                    </a:ext>
                  </a:extLst>
                </a:gridCol>
                <a:gridCol w="838200">
                  <a:extLst>
                    <a:ext uri="{9D8B030D-6E8A-4147-A177-3AD203B41FA5}">
                      <a16:colId xmlns:a16="http://schemas.microsoft.com/office/drawing/2014/main" val="3670629097"/>
                    </a:ext>
                  </a:extLst>
                </a:gridCol>
                <a:gridCol w="762000">
                  <a:extLst>
                    <a:ext uri="{9D8B030D-6E8A-4147-A177-3AD203B41FA5}">
                      <a16:colId xmlns:a16="http://schemas.microsoft.com/office/drawing/2014/main" val="2824862235"/>
                    </a:ext>
                  </a:extLst>
                </a:gridCol>
              </a:tblGrid>
              <a:tr h="0">
                <a:tc>
                  <a:txBody>
                    <a:bodyPr/>
                    <a:lstStyle/>
                    <a:p>
                      <a:pPr algn="ctr"/>
                      <a:r>
                        <a:rPr lang="en-US" sz="1600" dirty="0">
                          <a:latin typeface="+mn-lt"/>
                        </a:rPr>
                        <a:t>Customer</a:t>
                      </a:r>
                    </a:p>
                  </a:txBody>
                  <a:tcPr>
                    <a:solidFill>
                      <a:schemeClr val="accent1">
                        <a:lumMod val="50000"/>
                      </a:schemeClr>
                    </a:solidFill>
                  </a:tcPr>
                </a:tc>
                <a:tc>
                  <a:txBody>
                    <a:bodyPr/>
                    <a:lstStyle/>
                    <a:p>
                      <a:pPr algn="l"/>
                      <a:r>
                        <a:rPr lang="en-US" sz="1600" dirty="0">
                          <a:latin typeface="+mn-lt"/>
                        </a:rPr>
                        <a:t>Sex</a:t>
                      </a:r>
                    </a:p>
                  </a:txBody>
                  <a:tcPr>
                    <a:solidFill>
                      <a:schemeClr val="accent1">
                        <a:lumMod val="50000"/>
                      </a:schemeClr>
                    </a:solidFill>
                  </a:tcPr>
                </a:tc>
                <a:tc>
                  <a:txBody>
                    <a:bodyPr/>
                    <a:lstStyle/>
                    <a:p>
                      <a:pPr algn="ctr"/>
                      <a:r>
                        <a:rPr lang="en-US" sz="1600" dirty="0">
                          <a:latin typeface="+mn-lt"/>
                        </a:rPr>
                        <a:t>Clothing</a:t>
                      </a:r>
                    </a:p>
                  </a:txBody>
                  <a:tcPr>
                    <a:solidFill>
                      <a:schemeClr val="accent1">
                        <a:lumMod val="50000"/>
                      </a:schemeClr>
                    </a:solidFill>
                  </a:tcPr>
                </a:tc>
                <a:tc>
                  <a:txBody>
                    <a:bodyPr/>
                    <a:lstStyle/>
                    <a:p>
                      <a:pPr algn="ctr"/>
                      <a:r>
                        <a:rPr lang="en-US" sz="1600" dirty="0">
                          <a:latin typeface="+mn-lt"/>
                        </a:rPr>
                        <a:t>Health</a:t>
                      </a:r>
                    </a:p>
                  </a:txBody>
                  <a:tcPr>
                    <a:solidFill>
                      <a:schemeClr val="accent1">
                        <a:lumMod val="50000"/>
                      </a:schemeClr>
                    </a:solidFill>
                  </a:tcPr>
                </a:tc>
                <a:tc>
                  <a:txBody>
                    <a:bodyPr/>
                    <a:lstStyle/>
                    <a:p>
                      <a:pPr algn="ctr"/>
                      <a:r>
                        <a:rPr lang="en-US" sz="1600" dirty="0">
                          <a:latin typeface="+mn-lt"/>
                        </a:rPr>
                        <a:t>Tech</a:t>
                      </a:r>
                    </a:p>
                  </a:txBody>
                  <a:tcPr>
                    <a:solidFill>
                      <a:schemeClr val="accent1">
                        <a:lumMod val="50000"/>
                      </a:schemeClr>
                    </a:solidFill>
                  </a:tcPr>
                </a:tc>
                <a:tc>
                  <a:txBody>
                    <a:bodyPr/>
                    <a:lstStyle/>
                    <a:p>
                      <a:pPr algn="ctr"/>
                      <a:r>
                        <a:rPr lang="en-US" sz="1600" dirty="0" err="1">
                          <a:latin typeface="+mn-lt"/>
                        </a:rPr>
                        <a:t>Misc</a:t>
                      </a:r>
                      <a:endParaRPr lang="en-US" sz="1600" dirty="0">
                        <a:latin typeface="+mn-lt"/>
                      </a:endParaRPr>
                    </a:p>
                  </a:txBody>
                  <a:tcPr>
                    <a:solidFill>
                      <a:schemeClr val="accent1">
                        <a:lumMod val="50000"/>
                      </a:schemeClr>
                    </a:solidFill>
                  </a:tcPr>
                </a:tc>
                <a:extLst>
                  <a:ext uri="{0D108BD9-81ED-4DB2-BD59-A6C34878D82A}">
                    <a16:rowId xmlns:a16="http://schemas.microsoft.com/office/drawing/2014/main" val="2462326616"/>
                  </a:ext>
                </a:extLst>
              </a:tr>
              <a:tr h="0">
                <a:tc>
                  <a:txBody>
                    <a:bodyPr/>
                    <a:lstStyle/>
                    <a:p>
                      <a:pPr algn="ctr"/>
                      <a:r>
                        <a:rPr lang="en-US" sz="1600" dirty="0">
                          <a:latin typeface="+mn-lt"/>
                        </a:rPr>
                        <a:t>1</a:t>
                      </a:r>
                    </a:p>
                  </a:txBody>
                  <a:tcPr/>
                </a:tc>
                <a:tc>
                  <a:txBody>
                    <a:bodyPr/>
                    <a:lstStyle/>
                    <a:p>
                      <a:pPr algn="l"/>
                      <a:r>
                        <a:rPr lang="en-US" sz="1600" dirty="0">
                          <a:latin typeface="+mn-lt"/>
                          <a:cs typeface="Calibri" panose="020F0502020204030204" pitchFamily="34" charset="0"/>
                        </a:rPr>
                        <a:t>Female</a:t>
                      </a:r>
                      <a:endParaRPr lang="en-US" sz="1600" dirty="0">
                        <a:latin typeface="+mn-lt"/>
                      </a:endParaRPr>
                    </a:p>
                  </a:txBody>
                  <a:tcPr/>
                </a:tc>
                <a:tc>
                  <a:txBody>
                    <a:bodyPr/>
                    <a:lstStyle/>
                    <a:p>
                      <a:pPr algn="ctr"/>
                      <a:r>
                        <a:rPr lang="en-US" sz="1600" dirty="0">
                          <a:latin typeface="+mn-lt"/>
                          <a:cs typeface="Calibri" panose="020F0502020204030204" pitchFamily="34" charset="0"/>
                        </a:rPr>
                        <a:t>246</a:t>
                      </a:r>
                      <a:endParaRPr lang="en-US" sz="1600" dirty="0">
                        <a:latin typeface="+mn-lt"/>
                      </a:endParaRPr>
                    </a:p>
                  </a:txBody>
                  <a:tcPr/>
                </a:tc>
                <a:tc>
                  <a:txBody>
                    <a:bodyPr/>
                    <a:lstStyle/>
                    <a:p>
                      <a:pPr algn="ctr"/>
                      <a:r>
                        <a:rPr lang="en-US" sz="1600" dirty="0">
                          <a:latin typeface="+mn-lt"/>
                        </a:rPr>
                        <a:t>185</a:t>
                      </a:r>
                    </a:p>
                  </a:txBody>
                  <a:tcPr/>
                </a:tc>
                <a:tc>
                  <a:txBody>
                    <a:bodyPr/>
                    <a:lstStyle/>
                    <a:p>
                      <a:pPr algn="ctr"/>
                      <a:r>
                        <a:rPr lang="en-US" sz="1600" dirty="0">
                          <a:latin typeface="+mn-lt"/>
                        </a:rPr>
                        <a:t>64</a:t>
                      </a:r>
                    </a:p>
                  </a:txBody>
                  <a:tcPr/>
                </a:tc>
                <a:tc>
                  <a:txBody>
                    <a:bodyPr/>
                    <a:lstStyle/>
                    <a:p>
                      <a:pPr algn="ctr"/>
                      <a:r>
                        <a:rPr lang="en-US" sz="1600" dirty="0">
                          <a:latin typeface="+mn-lt"/>
                        </a:rPr>
                        <a:t>75</a:t>
                      </a:r>
                    </a:p>
                  </a:txBody>
                  <a:tcPr/>
                </a:tc>
                <a:extLst>
                  <a:ext uri="{0D108BD9-81ED-4DB2-BD59-A6C34878D82A}">
                    <a16:rowId xmlns:a16="http://schemas.microsoft.com/office/drawing/2014/main" val="3571310136"/>
                  </a:ext>
                </a:extLst>
              </a:tr>
              <a:tr h="0">
                <a:tc>
                  <a:txBody>
                    <a:bodyPr/>
                    <a:lstStyle/>
                    <a:p>
                      <a:pPr algn="ctr"/>
                      <a:r>
                        <a:rPr lang="en-US" sz="1600" dirty="0">
                          <a:latin typeface="+mn-lt"/>
                        </a:rPr>
                        <a:t>2</a:t>
                      </a:r>
                    </a:p>
                  </a:txBody>
                  <a:tcPr/>
                </a:tc>
                <a:tc>
                  <a:txBody>
                    <a:bodyPr/>
                    <a:lstStyle/>
                    <a:p>
                      <a:pPr algn="l"/>
                      <a:r>
                        <a:rPr lang="en-US" sz="1600" dirty="0">
                          <a:latin typeface="+mn-lt"/>
                        </a:rPr>
                        <a:t>Male</a:t>
                      </a:r>
                    </a:p>
                  </a:txBody>
                  <a:tcPr/>
                </a:tc>
                <a:tc>
                  <a:txBody>
                    <a:bodyPr/>
                    <a:lstStyle/>
                    <a:p>
                      <a:pPr algn="ctr"/>
                      <a:r>
                        <a:rPr lang="en-US" sz="1600" dirty="0">
                          <a:latin typeface="+mn-lt"/>
                        </a:rPr>
                        <a:t>171</a:t>
                      </a:r>
                    </a:p>
                  </a:txBody>
                  <a:tcPr/>
                </a:tc>
                <a:tc>
                  <a:txBody>
                    <a:bodyPr/>
                    <a:lstStyle/>
                    <a:p>
                      <a:pPr algn="ctr"/>
                      <a:r>
                        <a:rPr lang="en-US" sz="1600" dirty="0">
                          <a:latin typeface="+mn-lt"/>
                        </a:rPr>
                        <a:t>78</a:t>
                      </a:r>
                    </a:p>
                  </a:txBody>
                  <a:tcPr/>
                </a:tc>
                <a:tc>
                  <a:txBody>
                    <a:bodyPr/>
                    <a:lstStyle/>
                    <a:p>
                      <a:pPr algn="ctr"/>
                      <a:r>
                        <a:rPr lang="en-US" sz="1600" dirty="0">
                          <a:latin typeface="+mn-lt"/>
                        </a:rPr>
                        <a:t>345</a:t>
                      </a:r>
                    </a:p>
                  </a:txBody>
                  <a:tcPr/>
                </a:tc>
                <a:tc>
                  <a:txBody>
                    <a:bodyPr/>
                    <a:lstStyle/>
                    <a:p>
                      <a:pPr algn="ctr"/>
                      <a:r>
                        <a:rPr lang="en-US" sz="1600" dirty="0">
                          <a:latin typeface="+mn-lt"/>
                        </a:rPr>
                        <a:t>10</a:t>
                      </a:r>
                    </a:p>
                  </a:txBody>
                  <a:tcPr/>
                </a:tc>
                <a:extLst>
                  <a:ext uri="{0D108BD9-81ED-4DB2-BD59-A6C34878D82A}">
                    <a16:rowId xmlns:a16="http://schemas.microsoft.com/office/drawing/2014/main" val="3980985132"/>
                  </a:ext>
                </a:extLst>
              </a:tr>
              <a:tr h="276305">
                <a:tc>
                  <a:txBody>
                    <a:bodyPr/>
                    <a:lstStyle/>
                    <a:p>
                      <a:pPr algn="ctr"/>
                      <a:r>
                        <a:rPr lang="en-US" sz="1600" dirty="0">
                          <a:latin typeface="+mn-lt"/>
                        </a:rPr>
                        <a:t>…</a:t>
                      </a:r>
                    </a:p>
                  </a:txBody>
                  <a:tcPr vert="vert" anchor="ctr"/>
                </a:tc>
                <a:tc>
                  <a:txBody>
                    <a:bodyPr/>
                    <a:lstStyle/>
                    <a:p>
                      <a:pPr algn="l"/>
                      <a:r>
                        <a:rPr lang="en-US" sz="1600" dirty="0">
                          <a:latin typeface="+mn-lt"/>
                        </a:rPr>
                        <a:t>…</a:t>
                      </a:r>
                    </a:p>
                  </a:txBody>
                  <a:tcPr vert="vert" anchor="ctr"/>
                </a:tc>
                <a:tc>
                  <a:txBody>
                    <a:bodyPr/>
                    <a:lstStyle/>
                    <a:p>
                      <a:pPr algn="ctr"/>
                      <a:r>
                        <a:rPr lang="en-US" sz="1600" dirty="0">
                          <a:latin typeface="+mn-lt"/>
                        </a:rPr>
                        <a:t>…</a:t>
                      </a:r>
                    </a:p>
                  </a:txBody>
                  <a:tcPr vert="vert"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mn-lt"/>
                        </a:rPr>
                        <a:t>…</a:t>
                      </a:r>
                    </a:p>
                  </a:txBody>
                  <a:tcPr vert="vert"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mn-lt"/>
                        </a:rPr>
                        <a:t>…</a:t>
                      </a:r>
                    </a:p>
                  </a:txBody>
                  <a:tcPr vert="vert"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mn-lt"/>
                        </a:rPr>
                        <a:t>…</a:t>
                      </a:r>
                    </a:p>
                  </a:txBody>
                  <a:tcPr vert="vert" anchor="ctr"/>
                </a:tc>
                <a:extLst>
                  <a:ext uri="{0D108BD9-81ED-4DB2-BD59-A6C34878D82A}">
                    <a16:rowId xmlns:a16="http://schemas.microsoft.com/office/drawing/2014/main" val="2700886124"/>
                  </a:ext>
                </a:extLst>
              </a:tr>
              <a:tr h="370840">
                <a:tc>
                  <a:txBody>
                    <a:bodyPr/>
                    <a:lstStyle/>
                    <a:p>
                      <a:pPr algn="ctr"/>
                      <a:r>
                        <a:rPr lang="en-US" sz="1600" dirty="0">
                          <a:latin typeface="+mn-lt"/>
                        </a:rPr>
                        <a:t>130</a:t>
                      </a:r>
                    </a:p>
                  </a:txBody>
                  <a:tcPr/>
                </a:tc>
                <a:tc>
                  <a:txBody>
                    <a:bodyPr/>
                    <a:lstStyle/>
                    <a:p>
                      <a:pPr algn="l"/>
                      <a:r>
                        <a:rPr lang="en-US" sz="1600" dirty="0">
                          <a:latin typeface="+mn-lt"/>
                        </a:rPr>
                        <a:t>Male</a:t>
                      </a:r>
                    </a:p>
                  </a:txBody>
                  <a:tcPr/>
                </a:tc>
                <a:tc>
                  <a:txBody>
                    <a:bodyPr/>
                    <a:lstStyle/>
                    <a:p>
                      <a:pPr algn="ctr"/>
                      <a:r>
                        <a:rPr lang="en-US" sz="1600" dirty="0">
                          <a:latin typeface="+mn-lt"/>
                        </a:rPr>
                        <a:t>52</a:t>
                      </a:r>
                    </a:p>
                  </a:txBody>
                  <a:tcPr/>
                </a:tc>
                <a:tc>
                  <a:txBody>
                    <a:bodyPr/>
                    <a:lstStyle/>
                    <a:p>
                      <a:pPr algn="ctr"/>
                      <a:r>
                        <a:rPr lang="en-US" sz="1600" dirty="0">
                          <a:latin typeface="+mn-lt"/>
                        </a:rPr>
                        <a:t>73</a:t>
                      </a:r>
                    </a:p>
                  </a:txBody>
                  <a:tcPr/>
                </a:tc>
                <a:tc>
                  <a:txBody>
                    <a:bodyPr/>
                    <a:lstStyle/>
                    <a:p>
                      <a:pPr algn="ctr"/>
                      <a:r>
                        <a:rPr lang="en-US" sz="1600" dirty="0">
                          <a:latin typeface="+mn-lt"/>
                        </a:rPr>
                        <a:t>542</a:t>
                      </a:r>
                    </a:p>
                  </a:txBody>
                  <a:tcPr/>
                </a:tc>
                <a:tc>
                  <a:txBody>
                    <a:bodyPr/>
                    <a:lstStyle/>
                    <a:p>
                      <a:pPr algn="ctr"/>
                      <a:r>
                        <a:rPr lang="en-US" sz="1600" dirty="0">
                          <a:latin typeface="+mn-lt"/>
                        </a:rPr>
                        <a:t>58</a:t>
                      </a:r>
                    </a:p>
                  </a:txBody>
                  <a:tcPr/>
                </a:tc>
                <a:extLst>
                  <a:ext uri="{0D108BD9-81ED-4DB2-BD59-A6C34878D82A}">
                    <a16:rowId xmlns:a16="http://schemas.microsoft.com/office/drawing/2014/main" val="505166111"/>
                  </a:ext>
                </a:extLst>
              </a:tr>
            </a:tbl>
          </a:graphicData>
        </a:graphic>
      </p:graphicFrame>
      <p:sp>
        <p:nvSpPr>
          <p:cNvPr id="4" name="Content Placeholder 3">
            <a:extLst>
              <a:ext uri="{FF2B5EF4-FFF2-40B4-BE49-F238E27FC236}">
                <a16:creationId xmlns:a16="http://schemas.microsoft.com/office/drawing/2014/main" id="{0399D40C-BE5D-4D93-8C8A-EEECC1FD500C}"/>
              </a:ext>
            </a:extLst>
          </p:cNvPr>
          <p:cNvSpPr>
            <a:spLocks noGrp="1"/>
          </p:cNvSpPr>
          <p:nvPr>
            <p:ph idx="10"/>
          </p:nvPr>
        </p:nvSpPr>
        <p:spPr>
          <a:xfrm>
            <a:off x="457200" y="3482902"/>
            <a:ext cx="1524000" cy="403298"/>
          </a:xfrm>
        </p:spPr>
        <p:txBody>
          <a:bodyPr>
            <a:normAutofit/>
          </a:bodyPr>
          <a:lstStyle/>
          <a:p>
            <a:pPr marL="291600" indent="-291600">
              <a:spcBef>
                <a:spcPts val="500"/>
              </a:spcBef>
            </a:pPr>
            <a:r>
              <a:rPr lang="en-US" sz="1800" noProof="0" dirty="0">
                <a:latin typeface="+mn-lt"/>
                <a:ea typeface="Cambria Math" panose="02040503050406030204" pitchFamily="18" charset="0"/>
              </a:rPr>
              <a:t>With Excel:</a:t>
            </a:r>
            <a:endParaRPr lang="en-US" sz="1800" noProof="0" dirty="0">
              <a:latin typeface="+mn-lt"/>
            </a:endParaRPr>
          </a:p>
        </p:txBody>
      </p:sp>
      <p:graphicFrame>
        <p:nvGraphicFramePr>
          <p:cNvPr id="8" name="Table 8">
            <a:extLst>
              <a:ext uri="{FF2B5EF4-FFF2-40B4-BE49-F238E27FC236}">
                <a16:creationId xmlns:a16="http://schemas.microsoft.com/office/drawing/2014/main" id="{73A24B56-1E0E-420D-ACE3-62802071B09A}"/>
              </a:ext>
            </a:extLst>
          </p:cNvPr>
          <p:cNvGraphicFramePr>
            <a:graphicFrameLocks noGrp="1"/>
          </p:cNvGraphicFramePr>
          <p:nvPr>
            <p:extLst>
              <p:ext uri="{D42A27DB-BD31-4B8C-83A1-F6EECF244321}">
                <p14:modId xmlns:p14="http://schemas.microsoft.com/office/powerpoint/2010/main" val="2280963378"/>
              </p:ext>
            </p:extLst>
          </p:nvPr>
        </p:nvGraphicFramePr>
        <p:xfrm>
          <a:off x="2209800" y="3482902"/>
          <a:ext cx="5791200" cy="1112520"/>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2330491809"/>
                    </a:ext>
                  </a:extLst>
                </a:gridCol>
                <a:gridCol w="1143000">
                  <a:extLst>
                    <a:ext uri="{9D8B030D-6E8A-4147-A177-3AD203B41FA5}">
                      <a16:colId xmlns:a16="http://schemas.microsoft.com/office/drawing/2014/main" val="1533295087"/>
                    </a:ext>
                  </a:extLst>
                </a:gridCol>
                <a:gridCol w="1295400">
                  <a:extLst>
                    <a:ext uri="{9D8B030D-6E8A-4147-A177-3AD203B41FA5}">
                      <a16:colId xmlns:a16="http://schemas.microsoft.com/office/drawing/2014/main" val="3620179335"/>
                    </a:ext>
                  </a:extLst>
                </a:gridCol>
                <a:gridCol w="1143000">
                  <a:extLst>
                    <a:ext uri="{9D8B030D-6E8A-4147-A177-3AD203B41FA5}">
                      <a16:colId xmlns:a16="http://schemas.microsoft.com/office/drawing/2014/main" val="2377772263"/>
                    </a:ext>
                  </a:extLst>
                </a:gridCol>
                <a:gridCol w="1295400">
                  <a:extLst>
                    <a:ext uri="{9D8B030D-6E8A-4147-A177-3AD203B41FA5}">
                      <a16:colId xmlns:a16="http://schemas.microsoft.com/office/drawing/2014/main" val="4145419533"/>
                    </a:ext>
                  </a:extLst>
                </a:gridCol>
              </a:tblGrid>
              <a:tr h="370840">
                <a:tc>
                  <a:txBody>
                    <a:bodyPr/>
                    <a:lstStyle/>
                    <a:p>
                      <a:r>
                        <a:rPr lang="en-US" sz="1600" dirty="0"/>
                        <a:t>Sex</a:t>
                      </a:r>
                    </a:p>
                  </a:txBody>
                  <a:tcPr>
                    <a:solidFill>
                      <a:schemeClr val="accent1">
                        <a:lumMod val="50000"/>
                      </a:schemeClr>
                    </a:solidFill>
                  </a:tcPr>
                </a:tc>
                <a:tc>
                  <a:txBody>
                    <a:bodyPr/>
                    <a:lstStyle/>
                    <a:p>
                      <a:pPr algn="ctr"/>
                      <a:r>
                        <a:rPr lang="en-US" sz="1600" dirty="0"/>
                        <a:t>Clothing</a:t>
                      </a:r>
                    </a:p>
                  </a:txBody>
                  <a:tcPr>
                    <a:solidFill>
                      <a:schemeClr val="accent1">
                        <a:lumMod val="50000"/>
                      </a:schemeClr>
                    </a:solidFill>
                  </a:tcPr>
                </a:tc>
                <a:tc>
                  <a:txBody>
                    <a:bodyPr/>
                    <a:lstStyle/>
                    <a:p>
                      <a:pPr algn="ctr"/>
                      <a:r>
                        <a:rPr lang="en-US" sz="1600" dirty="0"/>
                        <a:t>Health</a:t>
                      </a:r>
                    </a:p>
                  </a:txBody>
                  <a:tcPr>
                    <a:solidFill>
                      <a:schemeClr val="accent1">
                        <a:lumMod val="50000"/>
                      </a:schemeClr>
                    </a:solidFill>
                  </a:tcPr>
                </a:tc>
                <a:tc>
                  <a:txBody>
                    <a:bodyPr/>
                    <a:lstStyle/>
                    <a:p>
                      <a:pPr algn="ctr"/>
                      <a:r>
                        <a:rPr lang="en-US" sz="1600" dirty="0"/>
                        <a:t>Tech</a:t>
                      </a:r>
                    </a:p>
                  </a:txBody>
                  <a:tcPr>
                    <a:solidFill>
                      <a:schemeClr val="accent1">
                        <a:lumMod val="50000"/>
                      </a:schemeClr>
                    </a:solidFill>
                  </a:tcPr>
                </a:tc>
                <a:tc>
                  <a:txBody>
                    <a:bodyPr/>
                    <a:lstStyle/>
                    <a:p>
                      <a:pPr algn="ctr"/>
                      <a:r>
                        <a:rPr lang="en-US" sz="1600" dirty="0" err="1"/>
                        <a:t>Misc</a:t>
                      </a:r>
                      <a:endParaRPr lang="en-US" sz="1600" dirty="0"/>
                    </a:p>
                  </a:txBody>
                  <a:tcPr>
                    <a:solidFill>
                      <a:schemeClr val="accent1">
                        <a:lumMod val="50000"/>
                      </a:schemeClr>
                    </a:solidFill>
                  </a:tcPr>
                </a:tc>
                <a:extLst>
                  <a:ext uri="{0D108BD9-81ED-4DB2-BD59-A6C34878D82A}">
                    <a16:rowId xmlns:a16="http://schemas.microsoft.com/office/drawing/2014/main" val="1136685742"/>
                  </a:ext>
                </a:extLst>
              </a:tr>
              <a:tr h="370840">
                <a:tc>
                  <a:txBody>
                    <a:bodyPr/>
                    <a:lstStyle/>
                    <a:p>
                      <a:r>
                        <a:rPr lang="en-US" sz="1600" dirty="0"/>
                        <a:t>Female</a:t>
                      </a:r>
                    </a:p>
                  </a:txBody>
                  <a:tcPr/>
                </a:tc>
                <a:tc>
                  <a:txBody>
                    <a:bodyPr/>
                    <a:lstStyle/>
                    <a:p>
                      <a:pPr algn="ctr"/>
                      <a:r>
                        <a:rPr lang="en-US" sz="1600" dirty="0"/>
                        <a:t>225.67</a:t>
                      </a:r>
                    </a:p>
                  </a:txBody>
                  <a:tcPr/>
                </a:tc>
                <a:tc>
                  <a:txBody>
                    <a:bodyPr/>
                    <a:lstStyle/>
                    <a:p>
                      <a:pPr algn="ctr"/>
                      <a:r>
                        <a:rPr lang="en-US" sz="1600" dirty="0"/>
                        <a:t>100.25</a:t>
                      </a:r>
                    </a:p>
                  </a:txBody>
                  <a:tcPr/>
                </a:tc>
                <a:tc>
                  <a:txBody>
                    <a:bodyPr/>
                    <a:lstStyle/>
                    <a:p>
                      <a:pPr algn="ctr"/>
                      <a:r>
                        <a:rPr lang="en-US" sz="1600" dirty="0"/>
                        <a:t>47.10</a:t>
                      </a:r>
                    </a:p>
                  </a:txBody>
                  <a:tcPr/>
                </a:tc>
                <a:tc>
                  <a:txBody>
                    <a:bodyPr/>
                    <a:lstStyle/>
                    <a:p>
                      <a:pPr algn="ctr"/>
                      <a:r>
                        <a:rPr lang="en-US" sz="1600" dirty="0"/>
                        <a:t>159.88</a:t>
                      </a:r>
                    </a:p>
                  </a:txBody>
                  <a:tcPr/>
                </a:tc>
                <a:extLst>
                  <a:ext uri="{0D108BD9-81ED-4DB2-BD59-A6C34878D82A}">
                    <a16:rowId xmlns:a16="http://schemas.microsoft.com/office/drawing/2014/main" val="103232550"/>
                  </a:ext>
                </a:extLst>
              </a:tr>
              <a:tr h="370840">
                <a:tc>
                  <a:txBody>
                    <a:bodyPr/>
                    <a:lstStyle/>
                    <a:p>
                      <a:r>
                        <a:rPr lang="en-US" sz="1600" dirty="0"/>
                        <a:t>Male</a:t>
                      </a:r>
                    </a:p>
                  </a:txBody>
                  <a:tcPr/>
                </a:tc>
                <a:tc>
                  <a:txBody>
                    <a:bodyPr/>
                    <a:lstStyle/>
                    <a:p>
                      <a:pPr algn="ctr"/>
                      <a:r>
                        <a:rPr lang="en-US" sz="1600" dirty="0"/>
                        <a:t>97.93</a:t>
                      </a:r>
                    </a:p>
                  </a:txBody>
                  <a:tcPr/>
                </a:tc>
                <a:tc>
                  <a:txBody>
                    <a:bodyPr/>
                    <a:lstStyle/>
                    <a:p>
                      <a:pPr algn="ctr"/>
                      <a:r>
                        <a:rPr lang="en-US" sz="1600" dirty="0"/>
                        <a:t>100.64</a:t>
                      </a:r>
                    </a:p>
                  </a:txBody>
                  <a:tcPr/>
                </a:tc>
                <a:tc>
                  <a:txBody>
                    <a:bodyPr/>
                    <a:lstStyle/>
                    <a:p>
                      <a:pPr algn="ctr"/>
                      <a:r>
                        <a:rPr lang="en-US" sz="1600" dirty="0"/>
                        <a:t>310.97</a:t>
                      </a:r>
                    </a:p>
                  </a:txBody>
                  <a:tcPr/>
                </a:tc>
                <a:tc>
                  <a:txBody>
                    <a:bodyPr/>
                    <a:lstStyle/>
                    <a:p>
                      <a:pPr algn="ctr"/>
                      <a:r>
                        <a:rPr lang="en-US" sz="1600" dirty="0"/>
                        <a:t>85.84</a:t>
                      </a:r>
                    </a:p>
                  </a:txBody>
                  <a:tcPr/>
                </a:tc>
                <a:extLst>
                  <a:ext uri="{0D108BD9-81ED-4DB2-BD59-A6C34878D82A}">
                    <a16:rowId xmlns:a16="http://schemas.microsoft.com/office/drawing/2014/main" val="3637485841"/>
                  </a:ext>
                </a:extLst>
              </a:tr>
            </a:tbl>
          </a:graphicData>
        </a:graphic>
      </p:graphicFrame>
      <p:sp>
        <p:nvSpPr>
          <p:cNvPr id="5" name="Content Placeholder 4">
            <a:extLst>
              <a:ext uri="{FF2B5EF4-FFF2-40B4-BE49-F238E27FC236}">
                <a16:creationId xmlns:a16="http://schemas.microsoft.com/office/drawing/2014/main" id="{EAE94193-86ED-45CD-A580-8B8EC2D4179E}"/>
              </a:ext>
            </a:extLst>
          </p:cNvPr>
          <p:cNvSpPr>
            <a:spLocks noGrp="1"/>
          </p:cNvSpPr>
          <p:nvPr>
            <p:ph idx="11"/>
          </p:nvPr>
        </p:nvSpPr>
        <p:spPr>
          <a:xfrm>
            <a:off x="457200" y="4900223"/>
            <a:ext cx="1524000" cy="509978"/>
          </a:xfrm>
        </p:spPr>
        <p:txBody>
          <a:bodyPr>
            <a:normAutofit/>
          </a:bodyPr>
          <a:lstStyle/>
          <a:p>
            <a:pPr marL="291600" indent="-291600">
              <a:spcBef>
                <a:spcPts val="500"/>
              </a:spcBef>
            </a:pPr>
            <a:r>
              <a:rPr lang="en-US" sz="1800" noProof="0" dirty="0">
                <a:latin typeface="+mn-lt"/>
                <a:ea typeface="Cambria Math" panose="02040503050406030204" pitchFamily="18" charset="0"/>
              </a:rPr>
              <a:t>With R:</a:t>
            </a:r>
            <a:endParaRPr lang="en-US" sz="1800" noProof="0" dirty="0">
              <a:latin typeface="+mn-lt"/>
            </a:endParaRPr>
          </a:p>
        </p:txBody>
      </p:sp>
      <p:pic>
        <p:nvPicPr>
          <p:cNvPr id="6" name="Picture 5" descr="The image shows a program code for r. ">
            <a:extLst>
              <a:ext uri="{FF2B5EF4-FFF2-40B4-BE49-F238E27FC236}">
                <a16:creationId xmlns:a16="http://schemas.microsoft.com/office/drawing/2014/main" id="{8079C850-CB8F-4BB6-BDA4-D1BA27475DBA}"/>
              </a:ext>
            </a:extLst>
          </p:cNvPr>
          <p:cNvPicPr>
            <a:picLocks noChangeAspect="1"/>
          </p:cNvPicPr>
          <p:nvPr/>
        </p:nvPicPr>
        <p:blipFill>
          <a:blip r:embed="rId2"/>
          <a:stretch>
            <a:fillRect/>
          </a:stretch>
        </p:blipFill>
        <p:spPr>
          <a:xfrm>
            <a:off x="2895600" y="4644272"/>
            <a:ext cx="3217939" cy="925708"/>
          </a:xfrm>
          <a:prstGeom prst="rect">
            <a:avLst/>
          </a:prstGeom>
        </p:spPr>
      </p:pic>
      <p:sp>
        <p:nvSpPr>
          <p:cNvPr id="10" name="Content Placeholder 5">
            <a:extLst>
              <a:ext uri="{FF2B5EF4-FFF2-40B4-BE49-F238E27FC236}">
                <a16:creationId xmlns:a16="http://schemas.microsoft.com/office/drawing/2014/main" id="{32EA04A3-A287-4B30-9C7B-68F728FBB933}"/>
              </a:ext>
            </a:extLst>
          </p:cNvPr>
          <p:cNvSpPr>
            <a:spLocks noGrp="1"/>
          </p:cNvSpPr>
          <p:nvPr>
            <p:ph idx="10"/>
          </p:nvPr>
        </p:nvSpPr>
        <p:spPr>
          <a:xfrm>
            <a:off x="838200" y="5692224"/>
            <a:ext cx="6934200" cy="298455"/>
          </a:xfrm>
        </p:spPr>
        <p:txBody>
          <a:bodyPr>
            <a:normAutofit/>
          </a:bodyPr>
          <a:lstStyle/>
          <a:p>
            <a:pPr marL="0" indent="0" algn="ctr">
              <a:buNone/>
            </a:pPr>
            <a:r>
              <a:rPr lang="en-US" sz="1200" dirty="0">
                <a:latin typeface="+mn-lt"/>
                <a:hlinkClick r:id="rId3" action="ppaction://hlinksldjump"/>
              </a:rPr>
              <a:t>Access the text alternative for slide images.</a:t>
            </a:r>
            <a:endParaRPr lang="en-US" sz="1200" noProof="0" dirty="0">
              <a:latin typeface="+mn-lt"/>
            </a:endParaRPr>
          </a:p>
        </p:txBody>
      </p:sp>
    </p:spTree>
    <p:extLst>
      <p:ext uri="{BB962C8B-B14F-4D97-AF65-F5344CB8AC3E}">
        <p14:creationId xmlns:p14="http://schemas.microsoft.com/office/powerpoint/2010/main" val="2083208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3.1 Measures of Central Location </a:t>
            </a:r>
            <a:r>
              <a:rPr lang="en-US" sz="1000" noProof="0" dirty="0">
                <a:latin typeface="+mn-lt"/>
              </a:rPr>
              <a:t>13</a:t>
            </a:r>
            <a:endParaRPr lang="en-US" sz="1000" noProof="0" dirty="0">
              <a:solidFill>
                <a:srgbClr val="1F4984"/>
              </a:solidFill>
              <a:latin typeface="+mn-lt"/>
            </a:endParaRPr>
          </a:p>
        </p:txBody>
      </p:sp>
      <p:sp>
        <p:nvSpPr>
          <p:cNvPr id="5" name="Content Placeholder 2"/>
          <p:cNvSpPr>
            <a:spLocks noGrp="1"/>
          </p:cNvSpPr>
          <p:nvPr>
            <p:ph idx="1"/>
          </p:nvPr>
        </p:nvSpPr>
        <p:spPr>
          <a:xfrm>
            <a:off x="457200" y="1600201"/>
            <a:ext cx="8001000" cy="2874819"/>
          </a:xfrm>
        </p:spPr>
        <p:txBody>
          <a:bodyPr>
            <a:normAutofit/>
          </a:bodyPr>
          <a:lstStyle/>
          <a:p>
            <a:pPr marL="291600" indent="-291600">
              <a:spcBef>
                <a:spcPts val="500"/>
              </a:spcBef>
            </a:pPr>
            <a:r>
              <a:rPr lang="en-US" sz="2400" noProof="0" dirty="0">
                <a:latin typeface="+mn-lt"/>
                <a:ea typeface="Cambria Math" panose="02040503050406030204" pitchFamily="18" charset="0"/>
              </a:rPr>
              <a:t>So far each observation of a variable contributed equally to the mean.</a:t>
            </a:r>
          </a:p>
          <a:p>
            <a:pPr marL="291600" indent="-291600">
              <a:spcBef>
                <a:spcPts val="500"/>
              </a:spcBef>
            </a:pPr>
            <a:r>
              <a:rPr lang="en-US" sz="2400" noProof="0" dirty="0">
                <a:latin typeface="+mn-lt"/>
                <a:ea typeface="Cambria Math" panose="02040503050406030204" pitchFamily="18" charset="0"/>
              </a:rPr>
              <a:t>The weighted mean is relevant when some observations contribute more than others.</a:t>
            </a:r>
          </a:p>
          <a:p>
            <a:pPr marL="291600" indent="-291600">
              <a:spcBef>
                <a:spcPts val="500"/>
              </a:spcBef>
            </a:pPr>
            <a:r>
              <a:rPr lang="en-US" sz="2400" noProof="0" dirty="0">
                <a:latin typeface="+mn-lt"/>
                <a:ea typeface="Cambria Math" panose="02040503050406030204" pitchFamily="18" charset="0"/>
              </a:rPr>
              <a:t>Let </a:t>
            </a:r>
            <a:r>
              <a:rPr lang="en-US" sz="2400" i="1" noProof="0" dirty="0">
                <a:latin typeface="+mn-lt"/>
                <a:ea typeface="Cambria Math" panose="02040503050406030204" pitchFamily="18" charset="0"/>
              </a:rPr>
              <a:t>w</a:t>
            </a:r>
            <a:r>
              <a:rPr lang="en-US" sz="2400" baseline="-25000" noProof="0" dirty="0">
                <a:latin typeface="+mn-lt"/>
                <a:ea typeface="Cambria Math" panose="02040503050406030204" pitchFamily="18" charset="0"/>
              </a:rPr>
              <a:t>1</a:t>
            </a:r>
            <a:r>
              <a:rPr lang="en-US" sz="2400" noProof="0" dirty="0">
                <a:latin typeface="+mn-lt"/>
                <a:ea typeface="Cambria Math" panose="02040503050406030204" pitchFamily="18" charset="0"/>
              </a:rPr>
              <a:t>,</a:t>
            </a:r>
            <a:r>
              <a:rPr lang="en-US" sz="2400" i="1" noProof="0" dirty="0">
                <a:latin typeface="+mn-lt"/>
                <a:ea typeface="Cambria Math" panose="02040503050406030204" pitchFamily="18" charset="0"/>
              </a:rPr>
              <a:t> w</a:t>
            </a:r>
            <a:r>
              <a:rPr lang="en-US" sz="2400" baseline="-25000" noProof="0" dirty="0">
                <a:latin typeface="+mn-lt"/>
                <a:ea typeface="Cambria Math" panose="02040503050406030204" pitchFamily="18" charset="0"/>
              </a:rPr>
              <a:t>2</a:t>
            </a:r>
            <a:r>
              <a:rPr lang="en-US" sz="2400" noProof="0" dirty="0">
                <a:latin typeface="+mn-lt"/>
                <a:ea typeface="Cambria Math" panose="02040503050406030204" pitchFamily="18" charset="0"/>
              </a:rPr>
              <a:t>, ...., </a:t>
            </a:r>
            <a:r>
              <a:rPr lang="en-US" sz="2400" i="1" noProof="0" dirty="0">
                <a:latin typeface="+mn-lt"/>
                <a:ea typeface="Cambria Math" panose="02040503050406030204" pitchFamily="18" charset="0"/>
              </a:rPr>
              <a:t>w</a:t>
            </a:r>
            <a:r>
              <a:rPr lang="en-US" sz="2400" i="1" baseline="-25000" noProof="0" dirty="0">
                <a:latin typeface="+mn-lt"/>
                <a:ea typeface="Cambria Math" panose="02040503050406030204" pitchFamily="18" charset="0"/>
              </a:rPr>
              <a:t>n</a:t>
            </a:r>
            <a:r>
              <a:rPr lang="en-US" sz="2400" noProof="0" dirty="0">
                <a:latin typeface="+mn-lt"/>
                <a:ea typeface="Cambria Math" panose="02040503050406030204" pitchFamily="18" charset="0"/>
              </a:rPr>
              <a:t> denote the weight of sample observations </a:t>
            </a:r>
            <a:r>
              <a:rPr lang="en-US" sz="2400" i="1" noProof="0" dirty="0">
                <a:latin typeface="+mn-lt"/>
                <a:ea typeface="Cambria Math" panose="02040503050406030204" pitchFamily="18" charset="0"/>
              </a:rPr>
              <a:t>x</a:t>
            </a:r>
            <a:r>
              <a:rPr lang="en-US" sz="2400" baseline="-25000" noProof="0" dirty="0">
                <a:latin typeface="+mn-lt"/>
                <a:ea typeface="Cambria Math" panose="02040503050406030204" pitchFamily="18" charset="0"/>
              </a:rPr>
              <a:t>1</a:t>
            </a:r>
            <a:r>
              <a:rPr lang="en-US" sz="2400" noProof="0" dirty="0">
                <a:latin typeface="+mn-lt"/>
                <a:ea typeface="Cambria Math" panose="02040503050406030204" pitchFamily="18" charset="0"/>
              </a:rPr>
              <a:t>,</a:t>
            </a:r>
            <a:r>
              <a:rPr lang="en-US" sz="2400" i="1" noProof="0" dirty="0">
                <a:latin typeface="+mn-lt"/>
                <a:ea typeface="Cambria Math" panose="02040503050406030204" pitchFamily="18" charset="0"/>
              </a:rPr>
              <a:t> x</a:t>
            </a:r>
            <a:r>
              <a:rPr lang="en-US" sz="2400" baseline="-25000" noProof="0" dirty="0">
                <a:latin typeface="+mn-lt"/>
                <a:ea typeface="Cambria Math" panose="02040503050406030204" pitchFamily="18" charset="0"/>
              </a:rPr>
              <a:t>2</a:t>
            </a:r>
            <a:r>
              <a:rPr lang="en-US" sz="2400" noProof="0" dirty="0">
                <a:latin typeface="+mn-lt"/>
                <a:ea typeface="Cambria Math" panose="02040503050406030204" pitchFamily="18" charset="0"/>
              </a:rPr>
              <a:t>, </a:t>
            </a:r>
            <a:r>
              <a:rPr lang="en-US" sz="2400" dirty="0">
                <a:ea typeface="Cambria Math" panose="02040503050406030204" pitchFamily="18" charset="0"/>
              </a:rPr>
              <a:t>....</a:t>
            </a:r>
            <a:r>
              <a:rPr lang="en-US" sz="2400" noProof="0" dirty="0">
                <a:latin typeface="+mn-lt"/>
                <a:ea typeface="Cambria Math" panose="02040503050406030204" pitchFamily="18" charset="0"/>
              </a:rPr>
              <a:t>, </a:t>
            </a:r>
            <a:r>
              <a:rPr lang="en-US" sz="2400" i="1" noProof="0" dirty="0">
                <a:latin typeface="+mn-lt"/>
                <a:ea typeface="Cambria Math" panose="02040503050406030204" pitchFamily="18" charset="0"/>
              </a:rPr>
              <a:t>x</a:t>
            </a:r>
            <a:r>
              <a:rPr lang="en-US" sz="2400" i="1" baseline="-25000" noProof="0" dirty="0">
                <a:latin typeface="+mn-lt"/>
                <a:ea typeface="Cambria Math" panose="02040503050406030204" pitchFamily="18" charset="0"/>
              </a:rPr>
              <a:t>n</a:t>
            </a:r>
            <a:r>
              <a:rPr lang="en-US" sz="2400" baseline="-25000" noProof="0" dirty="0">
                <a:latin typeface="+mn-lt"/>
                <a:ea typeface="Cambria Math" panose="02040503050406030204" pitchFamily="18" charset="0"/>
              </a:rPr>
              <a:t> </a:t>
            </a:r>
            <a:r>
              <a:rPr lang="en-US" sz="2400" noProof="0" dirty="0">
                <a:latin typeface="+mn-lt"/>
                <a:ea typeface="Cambria Math" panose="02040503050406030204" pitchFamily="18" charset="0"/>
              </a:rPr>
              <a:t>such that</a:t>
            </a:r>
            <a:r>
              <a:rPr lang="en-US" sz="2400" i="1" noProof="0" dirty="0">
                <a:latin typeface="+mn-lt"/>
                <a:ea typeface="Cambria Math" panose="02040503050406030204" pitchFamily="18" charset="0"/>
              </a:rPr>
              <a:t> w</a:t>
            </a:r>
            <a:r>
              <a:rPr lang="en-US" sz="2400" baseline="-25000" noProof="0" dirty="0">
                <a:latin typeface="+mn-lt"/>
                <a:ea typeface="Cambria Math" panose="02040503050406030204" pitchFamily="18" charset="0"/>
              </a:rPr>
              <a:t>1</a:t>
            </a:r>
            <a:r>
              <a:rPr lang="en-US" sz="2400" noProof="0" dirty="0">
                <a:latin typeface="+mn-lt"/>
                <a:ea typeface="Cambria Math" panose="02040503050406030204" pitchFamily="18" charset="0"/>
              </a:rPr>
              <a:t> +</a:t>
            </a:r>
            <a:r>
              <a:rPr lang="en-US" sz="2400" i="1" noProof="0" dirty="0">
                <a:latin typeface="+mn-lt"/>
                <a:ea typeface="Cambria Math" panose="02040503050406030204" pitchFamily="18" charset="0"/>
              </a:rPr>
              <a:t> w</a:t>
            </a:r>
            <a:r>
              <a:rPr lang="en-US" sz="2400" baseline="-25000" noProof="0" dirty="0">
                <a:latin typeface="+mn-lt"/>
                <a:ea typeface="Cambria Math" panose="02040503050406030204" pitchFamily="18" charset="0"/>
              </a:rPr>
              <a:t>2</a:t>
            </a:r>
            <a:r>
              <a:rPr lang="en-US" sz="2400" noProof="0" dirty="0">
                <a:latin typeface="+mn-lt"/>
                <a:ea typeface="Cambria Math" panose="02040503050406030204" pitchFamily="18" charset="0"/>
              </a:rPr>
              <a:t> + </a:t>
            </a:r>
            <a:r>
              <a:rPr lang="en-US" sz="2400" dirty="0">
                <a:ea typeface="Cambria Math" panose="02040503050406030204" pitchFamily="18" charset="0"/>
              </a:rPr>
              <a:t>....</a:t>
            </a:r>
            <a:r>
              <a:rPr lang="en-US" sz="2400" noProof="0" dirty="0">
                <a:latin typeface="+mn-lt"/>
                <a:ea typeface="Cambria Math" panose="02040503050406030204" pitchFamily="18" charset="0"/>
              </a:rPr>
              <a:t> + </a:t>
            </a:r>
            <a:r>
              <a:rPr lang="en-US" sz="2400" i="1" noProof="0" dirty="0">
                <a:latin typeface="+mn-lt"/>
                <a:ea typeface="Cambria Math" panose="02040503050406030204" pitchFamily="18" charset="0"/>
              </a:rPr>
              <a:t>w</a:t>
            </a:r>
            <a:r>
              <a:rPr lang="en-US" sz="2400" i="1" baseline="-25000" noProof="0" dirty="0">
                <a:latin typeface="+mn-lt"/>
                <a:ea typeface="Cambria Math" panose="02040503050406030204" pitchFamily="18" charset="0"/>
              </a:rPr>
              <a:t>n</a:t>
            </a:r>
            <a:r>
              <a:rPr lang="en-US" sz="2400" noProof="0" dirty="0">
                <a:latin typeface="+mn-lt"/>
                <a:ea typeface="Cambria Math" panose="02040503050406030204" pitchFamily="18" charset="0"/>
              </a:rPr>
              <a:t> = 1.</a:t>
            </a:r>
          </a:p>
          <a:p>
            <a:pPr marL="291600" indent="-291600">
              <a:spcBef>
                <a:spcPts val="500"/>
              </a:spcBef>
            </a:pPr>
            <a:r>
              <a:rPr lang="en-US" sz="2400" noProof="0" dirty="0">
                <a:latin typeface="+mn-lt"/>
                <a:ea typeface="Cambria Math" panose="02040503050406030204" pitchFamily="18" charset="0"/>
              </a:rPr>
              <a:t>The weighted mean is computed as</a:t>
            </a:r>
          </a:p>
        </p:txBody>
      </p:sp>
      <p:graphicFrame>
        <p:nvGraphicFramePr>
          <p:cNvPr id="3" name="Object 2">
            <a:extLst>
              <a:ext uri="{FF2B5EF4-FFF2-40B4-BE49-F238E27FC236}">
                <a16:creationId xmlns:a16="http://schemas.microsoft.com/office/drawing/2014/main" id="{CF91651B-D5C0-42D1-AFBA-E24DC4C41285}"/>
              </a:ext>
            </a:extLst>
          </p:cNvPr>
          <p:cNvGraphicFramePr>
            <a:graphicFrameLocks noChangeAspect="1"/>
          </p:cNvGraphicFramePr>
          <p:nvPr>
            <p:extLst>
              <p:ext uri="{D42A27DB-BD31-4B8C-83A1-F6EECF244321}">
                <p14:modId xmlns:p14="http://schemas.microsoft.com/office/powerpoint/2010/main" val="3199834538"/>
              </p:ext>
            </p:extLst>
          </p:nvPr>
        </p:nvGraphicFramePr>
        <p:xfrm>
          <a:off x="5283200" y="4027488"/>
          <a:ext cx="1339850" cy="463550"/>
        </p:xfrm>
        <a:graphic>
          <a:graphicData uri="http://schemas.openxmlformats.org/presentationml/2006/ole">
            <mc:AlternateContent xmlns:mc="http://schemas.openxmlformats.org/markup-compatibility/2006">
              <mc:Choice xmlns:v="urn:schemas-microsoft-com:vml" Requires="v">
                <p:oleObj spid="_x0000_s15481" name="Equation" r:id="rId4" imgW="660240" imgH="228600" progId="Equation.DSMT4">
                  <p:embed/>
                </p:oleObj>
              </mc:Choice>
              <mc:Fallback>
                <p:oleObj name="Equation" r:id="rId4" imgW="660240" imgH="228600" progId="Equation.DSMT4">
                  <p:embed/>
                  <p:pic>
                    <p:nvPicPr>
                      <p:cNvPr id="0" name=""/>
                      <p:cNvPicPr/>
                      <p:nvPr/>
                    </p:nvPicPr>
                    <p:blipFill>
                      <a:blip r:embed="rId5"/>
                      <a:stretch>
                        <a:fillRect/>
                      </a:stretch>
                    </p:blipFill>
                    <p:spPr>
                      <a:xfrm>
                        <a:off x="5283200" y="4027488"/>
                        <a:ext cx="1339850" cy="463550"/>
                      </a:xfrm>
                      <a:prstGeom prst="rect">
                        <a:avLst/>
                      </a:prstGeom>
                    </p:spPr>
                  </p:pic>
                </p:oleObj>
              </mc:Fallback>
            </mc:AlternateContent>
          </a:graphicData>
        </a:graphic>
      </p:graphicFrame>
      <p:sp>
        <p:nvSpPr>
          <p:cNvPr id="2" name="Content Placeholder 1">
            <a:extLst>
              <a:ext uri="{FF2B5EF4-FFF2-40B4-BE49-F238E27FC236}">
                <a16:creationId xmlns:a16="http://schemas.microsoft.com/office/drawing/2014/main" id="{2DFD1DCC-89F8-4B95-95D7-2CA92C1C5C18}"/>
              </a:ext>
            </a:extLst>
          </p:cNvPr>
          <p:cNvSpPr>
            <a:spLocks noGrp="1"/>
          </p:cNvSpPr>
          <p:nvPr>
            <p:ph idx="10"/>
          </p:nvPr>
        </p:nvSpPr>
        <p:spPr>
          <a:xfrm>
            <a:off x="457200" y="4572000"/>
            <a:ext cx="8229600" cy="1219200"/>
          </a:xfrm>
        </p:spPr>
        <p:txBody>
          <a:bodyPr>
            <a:noAutofit/>
          </a:bodyPr>
          <a:lstStyle/>
          <a:p>
            <a:pPr marL="291600" indent="-291600">
              <a:spcBef>
                <a:spcPts val="500"/>
              </a:spcBef>
            </a:pPr>
            <a:r>
              <a:rPr lang="en-US" sz="2400" noProof="0" dirty="0">
                <a:latin typeface="+mn-lt"/>
                <a:ea typeface="Cambria Math" panose="02040503050406030204" pitchFamily="18" charset="0"/>
              </a:rPr>
              <a:t>For a frequency distribution, we substitute the relative frequencies for </a:t>
            </a:r>
            <a:r>
              <a:rPr lang="en-US" sz="2400" i="1" dirty="0">
                <a:latin typeface="+mn-lt"/>
                <a:ea typeface="Cambria Math" panose="02040503050406030204" pitchFamily="18" charset="0"/>
              </a:rPr>
              <a:t>w</a:t>
            </a:r>
            <a:r>
              <a:rPr lang="en-US" sz="100" i="1" dirty="0">
                <a:latin typeface="+mn-lt"/>
                <a:ea typeface="Cambria Math" panose="02040503050406030204" pitchFamily="18" charset="0"/>
              </a:rPr>
              <a:t> </a:t>
            </a:r>
            <a:r>
              <a:rPr lang="en-US" sz="2400" i="1" baseline="-25000" dirty="0">
                <a:latin typeface="+mn-lt"/>
                <a:ea typeface="Cambria Math" panose="02040503050406030204" pitchFamily="18" charset="0"/>
              </a:rPr>
              <a:t>i</a:t>
            </a:r>
            <a:r>
              <a:rPr lang="en-US" sz="2400" dirty="0">
                <a:latin typeface="+mn-lt"/>
                <a:ea typeface="Cambria Math" panose="02040503050406030204" pitchFamily="18" charset="0"/>
              </a:rPr>
              <a:t> </a:t>
            </a:r>
            <a:r>
              <a:rPr lang="en-US" sz="2400" noProof="0" dirty="0">
                <a:latin typeface="+mn-lt"/>
                <a:ea typeface="Cambria Math" panose="02040503050406030204" pitchFamily="18" charset="0"/>
              </a:rPr>
              <a:t>and the midpoint of each interval for </a:t>
            </a:r>
            <a:r>
              <a:rPr lang="en-US" sz="2400" i="1" dirty="0">
                <a:latin typeface="+mn-lt"/>
                <a:ea typeface="Cambria Math" panose="02040503050406030204" pitchFamily="18" charset="0"/>
              </a:rPr>
              <a:t>x</a:t>
            </a:r>
            <a:r>
              <a:rPr lang="en-US" sz="100" i="1" dirty="0">
                <a:latin typeface="+mn-lt"/>
                <a:ea typeface="Cambria Math" panose="02040503050406030204" pitchFamily="18" charset="0"/>
              </a:rPr>
              <a:t> </a:t>
            </a:r>
            <a:r>
              <a:rPr lang="en-US" sz="2400" i="1" baseline="-25000" dirty="0">
                <a:latin typeface="+mn-lt"/>
                <a:ea typeface="Cambria Math" panose="02040503050406030204" pitchFamily="18" charset="0"/>
              </a:rPr>
              <a:t>i</a:t>
            </a:r>
            <a:r>
              <a:rPr lang="en-US" sz="2400" noProof="0" dirty="0">
                <a:latin typeface="+mn-lt"/>
                <a:ea typeface="Cambria Math" panose="02040503050406030204" pitchFamily="18" charset="0"/>
              </a:rPr>
              <a:t>.</a:t>
            </a:r>
          </a:p>
          <a:p>
            <a:pPr marL="291600" indent="-291600">
              <a:spcBef>
                <a:spcPts val="500"/>
              </a:spcBef>
            </a:pPr>
            <a:r>
              <a:rPr lang="en-US" sz="2400" noProof="0" dirty="0">
                <a:latin typeface="+mn-lt"/>
                <a:ea typeface="Cambria Math" panose="02040503050406030204" pitchFamily="18" charset="0"/>
              </a:rPr>
              <a:t>The weighted mean for the population is computed similarly.</a:t>
            </a:r>
          </a:p>
        </p:txBody>
      </p:sp>
    </p:spTree>
    <p:extLst>
      <p:ext uri="{BB962C8B-B14F-4D97-AF65-F5344CB8AC3E}">
        <p14:creationId xmlns:p14="http://schemas.microsoft.com/office/powerpoint/2010/main" val="16284409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3.1 Measures of Central Location </a:t>
            </a:r>
            <a:r>
              <a:rPr lang="en-US" sz="1000" noProof="0" dirty="0">
                <a:latin typeface="+mn-lt"/>
              </a:rPr>
              <a:t>14</a:t>
            </a:r>
            <a:endParaRPr lang="en-US" sz="1000" noProof="0" dirty="0">
              <a:solidFill>
                <a:srgbClr val="1F4984"/>
              </a:solidFill>
              <a:latin typeface="+mn-lt"/>
            </a:endParaRPr>
          </a:p>
        </p:txBody>
      </p:sp>
      <p:sp>
        <p:nvSpPr>
          <p:cNvPr id="3" name="Content Placeholder 2"/>
          <p:cNvSpPr>
            <a:spLocks noGrp="1"/>
          </p:cNvSpPr>
          <p:nvPr>
            <p:ph idx="1"/>
          </p:nvPr>
        </p:nvSpPr>
        <p:spPr>
          <a:xfrm>
            <a:off x="457200" y="1417638"/>
            <a:ext cx="8229600" cy="2503381"/>
          </a:xfrm>
        </p:spPr>
        <p:txBody>
          <a:bodyPr>
            <a:normAutofit/>
          </a:bodyPr>
          <a:lstStyle/>
          <a:p>
            <a:pPr marL="291600" indent="-291600">
              <a:spcBef>
                <a:spcPts val="500"/>
              </a:spcBef>
            </a:pPr>
            <a:r>
              <a:rPr lang="en-US" sz="2400" noProof="0" dirty="0">
                <a:latin typeface="+mn-lt"/>
                <a:ea typeface="Cambria Math" panose="02040503050406030204" pitchFamily="18" charset="0"/>
              </a:rPr>
              <a:t>Example: a</a:t>
            </a:r>
            <a:r>
              <a:rPr lang="en-US" sz="2400" noProof="0" dirty="0">
                <a:latin typeface="+mn-lt"/>
                <a:cs typeface="Helvetica" panose="020B0604020202020204" pitchFamily="34" charset="0"/>
              </a:rPr>
              <a:t> student scores 60 on Exam 1, 70 on Exam 2, and 80 on Exam 3. What is the student’s average score for the course if Exams 1, 2, and 3 are worth 25%, 25%, and 50% of the grade, respectively?</a:t>
            </a:r>
          </a:p>
          <a:p>
            <a:pPr marL="291600" indent="-291600">
              <a:spcBef>
                <a:spcPts val="500"/>
              </a:spcBef>
            </a:pPr>
            <a:r>
              <a:rPr lang="en-US" sz="2400" noProof="0" dirty="0">
                <a:latin typeface="+mn-lt"/>
                <a:ea typeface="Cambria Math" panose="02040503050406030204" pitchFamily="18" charset="0"/>
              </a:rPr>
              <a:t>Let </a:t>
            </a:r>
            <a:r>
              <a:rPr lang="en-US" sz="2400" i="1" noProof="0" dirty="0">
                <a:latin typeface="+mn-lt"/>
                <a:ea typeface="Cambria Math" panose="02040503050406030204" pitchFamily="18" charset="0"/>
              </a:rPr>
              <a:t>w</a:t>
            </a:r>
            <a:r>
              <a:rPr lang="en-US" sz="2400" baseline="-25000" noProof="0" dirty="0">
                <a:latin typeface="+mn-lt"/>
                <a:ea typeface="Cambria Math" panose="02040503050406030204" pitchFamily="18" charset="0"/>
              </a:rPr>
              <a:t>1</a:t>
            </a:r>
            <a:r>
              <a:rPr lang="en-US" sz="2400" noProof="0" dirty="0">
                <a:latin typeface="+mn-lt"/>
                <a:ea typeface="Cambria Math" panose="02040503050406030204" pitchFamily="18" charset="0"/>
              </a:rPr>
              <a:t> = 0.25, </a:t>
            </a:r>
            <a:r>
              <a:rPr lang="en-US" sz="2400" i="1" noProof="0" dirty="0">
                <a:latin typeface="+mn-lt"/>
                <a:ea typeface="Cambria Math" panose="02040503050406030204" pitchFamily="18" charset="0"/>
              </a:rPr>
              <a:t>w</a:t>
            </a:r>
            <a:r>
              <a:rPr lang="en-US" sz="2400" baseline="-25000" noProof="0" dirty="0">
                <a:latin typeface="+mn-lt"/>
                <a:ea typeface="Cambria Math" panose="02040503050406030204" pitchFamily="18" charset="0"/>
              </a:rPr>
              <a:t>2</a:t>
            </a:r>
            <a:r>
              <a:rPr lang="en-US" sz="2400" noProof="0" dirty="0">
                <a:latin typeface="+mn-lt"/>
                <a:ea typeface="Cambria Math" panose="02040503050406030204" pitchFamily="18" charset="0"/>
              </a:rPr>
              <a:t> =0.25, </a:t>
            </a:r>
            <a:r>
              <a:rPr lang="en-US" sz="2400" i="1" noProof="0" dirty="0">
                <a:latin typeface="+mn-lt"/>
                <a:ea typeface="Cambria Math" panose="02040503050406030204" pitchFamily="18" charset="0"/>
              </a:rPr>
              <a:t>w</a:t>
            </a:r>
            <a:r>
              <a:rPr lang="en-US" sz="2400" baseline="-25000" noProof="0" dirty="0">
                <a:latin typeface="+mn-lt"/>
                <a:ea typeface="Cambria Math" panose="02040503050406030204" pitchFamily="18" charset="0"/>
              </a:rPr>
              <a:t>3</a:t>
            </a:r>
            <a:r>
              <a:rPr lang="en-US" sz="2400" noProof="0" dirty="0">
                <a:latin typeface="+mn-lt"/>
                <a:ea typeface="Cambria Math" panose="02040503050406030204" pitchFamily="18" charset="0"/>
              </a:rPr>
              <a:t> = 0.50</a:t>
            </a:r>
            <a:endParaRPr lang="en-US" sz="2400" b="0" noProof="0" dirty="0">
              <a:latin typeface="+mn-lt"/>
              <a:ea typeface="Cambria Math" panose="02040503050406030204" pitchFamily="18" charset="0"/>
            </a:endParaRPr>
          </a:p>
          <a:p>
            <a:pPr marL="291600" indent="-291600">
              <a:spcBef>
                <a:spcPts val="500"/>
              </a:spcBef>
            </a:pPr>
            <a:r>
              <a:rPr lang="en-US" sz="2400" noProof="0" dirty="0">
                <a:latin typeface="+mn-lt"/>
                <a:ea typeface="Cambria Math" panose="02040503050406030204" pitchFamily="18" charset="0"/>
              </a:rPr>
              <a:t>The average score is the weighted mean.</a:t>
            </a:r>
            <a:endParaRPr lang="en-US" sz="2800" noProof="0" dirty="0">
              <a:latin typeface="+mn-lt"/>
              <a:ea typeface="Cambria Math" panose="02040503050406030204" pitchFamily="18" charset="0"/>
            </a:endParaRPr>
          </a:p>
        </p:txBody>
      </p:sp>
      <p:graphicFrame>
        <p:nvGraphicFramePr>
          <p:cNvPr id="4" name="Object 3">
            <a:extLst>
              <a:ext uri="{FF2B5EF4-FFF2-40B4-BE49-F238E27FC236}">
                <a16:creationId xmlns:a16="http://schemas.microsoft.com/office/drawing/2014/main" id="{05D24C01-C167-4B6E-9484-B0C1EEE0E12F}"/>
              </a:ext>
            </a:extLst>
          </p:cNvPr>
          <p:cNvGraphicFramePr>
            <a:graphicFrameLocks noChangeAspect="1"/>
          </p:cNvGraphicFramePr>
          <p:nvPr>
            <p:extLst>
              <p:ext uri="{D42A27DB-BD31-4B8C-83A1-F6EECF244321}">
                <p14:modId xmlns:p14="http://schemas.microsoft.com/office/powerpoint/2010/main" val="2963615645"/>
              </p:ext>
            </p:extLst>
          </p:nvPr>
        </p:nvGraphicFramePr>
        <p:xfrm>
          <a:off x="780661" y="4114800"/>
          <a:ext cx="5741957" cy="445982"/>
        </p:xfrm>
        <a:graphic>
          <a:graphicData uri="http://schemas.openxmlformats.org/presentationml/2006/ole">
            <mc:AlternateContent xmlns:mc="http://schemas.openxmlformats.org/markup-compatibility/2006">
              <mc:Choice xmlns:v="urn:schemas-microsoft-com:vml" Requires="v">
                <p:oleObj spid="_x0000_s1190" name="Equation" r:id="rId4" imgW="2616120" imgH="203040" progId="Equation.DSMT4">
                  <p:embed/>
                </p:oleObj>
              </mc:Choice>
              <mc:Fallback>
                <p:oleObj name="Equation" r:id="rId4" imgW="2616120" imgH="203040" progId="Equation.DSMT4">
                  <p:embed/>
                  <p:pic>
                    <p:nvPicPr>
                      <p:cNvPr id="0" name=""/>
                      <p:cNvPicPr/>
                      <p:nvPr/>
                    </p:nvPicPr>
                    <p:blipFill>
                      <a:blip r:embed="rId5"/>
                      <a:stretch>
                        <a:fillRect/>
                      </a:stretch>
                    </p:blipFill>
                    <p:spPr>
                      <a:xfrm>
                        <a:off x="780661" y="4114800"/>
                        <a:ext cx="5741957" cy="445982"/>
                      </a:xfrm>
                      <a:prstGeom prst="rect">
                        <a:avLst/>
                      </a:prstGeom>
                    </p:spPr>
                  </p:pic>
                </p:oleObj>
              </mc:Fallback>
            </mc:AlternateContent>
          </a:graphicData>
        </a:graphic>
      </p:graphicFrame>
      <p:sp>
        <p:nvSpPr>
          <p:cNvPr id="2" name="Content Placeholder 1">
            <a:extLst>
              <a:ext uri="{FF2B5EF4-FFF2-40B4-BE49-F238E27FC236}">
                <a16:creationId xmlns:a16="http://schemas.microsoft.com/office/drawing/2014/main" id="{5B7BD0DC-357C-462D-A964-282ACFBE3816}"/>
              </a:ext>
            </a:extLst>
          </p:cNvPr>
          <p:cNvSpPr>
            <a:spLocks noGrp="1"/>
          </p:cNvSpPr>
          <p:nvPr>
            <p:ph idx="10"/>
          </p:nvPr>
        </p:nvSpPr>
        <p:spPr>
          <a:xfrm>
            <a:off x="457200" y="4754563"/>
            <a:ext cx="8229600" cy="503237"/>
          </a:xfrm>
        </p:spPr>
        <p:txBody>
          <a:bodyPr>
            <a:normAutofit/>
          </a:bodyPr>
          <a:lstStyle/>
          <a:p>
            <a:pPr marL="291600" indent="-291600">
              <a:spcBef>
                <a:spcPts val="500"/>
              </a:spcBef>
            </a:pPr>
            <a:r>
              <a:rPr lang="en-US" sz="2400" noProof="0" dirty="0">
                <a:latin typeface="+mn-lt"/>
                <a:ea typeface="Cambria Math" panose="02040503050406030204" pitchFamily="18" charset="0"/>
              </a:rPr>
              <a:t>Note the unweighted mean is only 70.</a:t>
            </a:r>
            <a:endParaRPr lang="en-US" sz="2400" noProof="0" dirty="0">
              <a:latin typeface="+mn-lt"/>
            </a:endParaRPr>
          </a:p>
        </p:txBody>
      </p:sp>
    </p:spTree>
    <p:extLst>
      <p:ext uri="{BB962C8B-B14F-4D97-AF65-F5344CB8AC3E}">
        <p14:creationId xmlns:p14="http://schemas.microsoft.com/office/powerpoint/2010/main" val="42397289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3.1 Measures of Central Location </a:t>
            </a:r>
            <a:r>
              <a:rPr lang="en-US" sz="1000" noProof="0" dirty="0">
                <a:latin typeface="+mn-lt"/>
              </a:rPr>
              <a:t>15</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2286000"/>
          </a:xfrm>
        </p:spPr>
        <p:txBody>
          <a:bodyPr>
            <a:normAutofit fontScale="92500" lnSpcReduction="20000"/>
          </a:bodyPr>
          <a:lstStyle/>
          <a:p>
            <a:pPr marL="0" indent="0">
              <a:buNone/>
            </a:pPr>
            <a:r>
              <a:rPr lang="en-US" sz="2400" noProof="0" dirty="0">
                <a:latin typeface="+mn-lt"/>
                <a:ea typeface="Cambria Math" panose="02040503050406030204" pitchFamily="18" charset="0"/>
              </a:rPr>
              <a:t>A distribution is symmetric if one side of the histogram is a mirror image of the other.</a:t>
            </a:r>
          </a:p>
          <a:p>
            <a:pPr marL="0" indent="0">
              <a:buNone/>
            </a:pPr>
            <a:r>
              <a:rPr lang="en-US" sz="2400" noProof="0" dirty="0">
                <a:latin typeface="+mn-lt"/>
                <a:ea typeface="Cambria Math" panose="02040503050406030204" pitchFamily="18" charset="0"/>
              </a:rPr>
              <a:t>For a symmetric </a:t>
            </a:r>
            <a:r>
              <a:rPr lang="en-US" sz="2400" noProof="0" dirty="0" err="1">
                <a:latin typeface="+mn-lt"/>
                <a:ea typeface="Cambria Math" panose="02040503050406030204" pitchFamily="18" charset="0"/>
              </a:rPr>
              <a:t>symmetric</a:t>
            </a:r>
            <a:r>
              <a:rPr lang="en-US" sz="2400" noProof="0" dirty="0">
                <a:latin typeface="+mn-lt"/>
                <a:ea typeface="Cambria Math" panose="02040503050406030204" pitchFamily="18" charset="0"/>
              </a:rPr>
              <a:t> and unimodal distribution, the mean, median, and mode are equal.</a:t>
            </a:r>
          </a:p>
          <a:p>
            <a:pPr marL="0" indent="0">
              <a:buNone/>
            </a:pPr>
            <a:r>
              <a:rPr lang="en-US" sz="2400" noProof="0" dirty="0">
                <a:latin typeface="+mn-lt"/>
                <a:ea typeface="Cambria Math" panose="02040503050406030204" pitchFamily="18" charset="0"/>
              </a:rPr>
              <a:t>Positively skewed: mean is usually greater than the median.</a:t>
            </a:r>
          </a:p>
          <a:p>
            <a:pPr marL="0" indent="0">
              <a:buNone/>
            </a:pPr>
            <a:r>
              <a:rPr lang="en-US" sz="2400" noProof="0" dirty="0">
                <a:latin typeface="+mn-lt"/>
                <a:ea typeface="Cambria Math" panose="02040503050406030204" pitchFamily="18" charset="0"/>
              </a:rPr>
              <a:t>Negatively skewed: the mean is usually less than the median.</a:t>
            </a:r>
          </a:p>
          <a:p>
            <a:pPr marL="0" indent="0">
              <a:buNone/>
            </a:pPr>
            <a:r>
              <a:rPr lang="en-US" sz="2400" noProof="0" dirty="0">
                <a:latin typeface="+mn-lt"/>
                <a:ea typeface="Cambria Math" panose="02040503050406030204" pitchFamily="18" charset="0"/>
              </a:rPr>
              <a:t>The skewness coefficient is a measure of skewness.</a:t>
            </a:r>
            <a:endParaRPr lang="en-US" sz="2000" noProof="0" dirty="0">
              <a:latin typeface="+mn-lt"/>
              <a:ea typeface="Cambria Math" panose="02040503050406030204" pitchFamily="18" charset="0"/>
            </a:endParaRPr>
          </a:p>
        </p:txBody>
      </p:sp>
      <p:sp>
        <p:nvSpPr>
          <p:cNvPr id="2" name="Content Placeholder 1">
            <a:extLst>
              <a:ext uri="{FF2B5EF4-FFF2-40B4-BE49-F238E27FC236}">
                <a16:creationId xmlns:a16="http://schemas.microsoft.com/office/drawing/2014/main" id="{0B7B51A7-E618-492D-836F-5D96201B3B98}"/>
              </a:ext>
            </a:extLst>
          </p:cNvPr>
          <p:cNvSpPr>
            <a:spLocks noGrp="1"/>
          </p:cNvSpPr>
          <p:nvPr>
            <p:ph idx="10"/>
          </p:nvPr>
        </p:nvSpPr>
        <p:spPr>
          <a:xfrm>
            <a:off x="457200" y="3886201"/>
            <a:ext cx="8229600" cy="2057399"/>
          </a:xfrm>
        </p:spPr>
        <p:txBody>
          <a:bodyPr>
            <a:noAutofit/>
          </a:bodyPr>
          <a:lstStyle/>
          <a:p>
            <a:pPr marL="291600" lvl="1" indent="-291600">
              <a:spcBef>
                <a:spcPts val="500"/>
              </a:spcBef>
              <a:buFont typeface="Arial" panose="020B0604020202020204" pitchFamily="34" charset="0"/>
              <a:buChar char="•"/>
            </a:pPr>
            <a:r>
              <a:rPr lang="en-US" sz="2000" noProof="0" dirty="0">
                <a:latin typeface="+mn-lt"/>
                <a:ea typeface="Cambria Math" panose="02040503050406030204" pitchFamily="18" charset="0"/>
              </a:rPr>
              <a:t>Zero: observations are evenly distributed on both sides of the mean (symmetric).</a:t>
            </a:r>
          </a:p>
          <a:p>
            <a:pPr marL="291600" lvl="1" indent="-291600">
              <a:spcBef>
                <a:spcPts val="500"/>
              </a:spcBef>
              <a:buFont typeface="Arial" panose="020B0604020202020204" pitchFamily="34" charset="0"/>
              <a:buChar char="•"/>
            </a:pPr>
            <a:r>
              <a:rPr lang="en-US" sz="2000" noProof="0" dirty="0">
                <a:latin typeface="+mn-lt"/>
                <a:ea typeface="Cambria Math" panose="02040503050406030204" pitchFamily="18" charset="0"/>
              </a:rPr>
              <a:t>Positive: extreme observations in the right tail, pulling the mean up relative to the median.</a:t>
            </a:r>
          </a:p>
          <a:p>
            <a:pPr marL="291600" lvl="1" indent="-291600">
              <a:spcBef>
                <a:spcPts val="500"/>
              </a:spcBef>
              <a:buFont typeface="Arial" panose="020B0604020202020204" pitchFamily="34" charset="0"/>
              <a:buChar char="•"/>
            </a:pPr>
            <a:r>
              <a:rPr lang="en-US" sz="2000" noProof="0" dirty="0">
                <a:latin typeface="+mn-lt"/>
                <a:ea typeface="Cambria Math" panose="02040503050406030204" pitchFamily="18" charset="0"/>
              </a:rPr>
              <a:t>Negative: extreme observations in the left tail, pulling the mean down relative the median.</a:t>
            </a:r>
            <a:endParaRPr lang="en-US" sz="2000" noProof="0" dirty="0">
              <a:latin typeface="+mn-lt"/>
            </a:endParaRPr>
          </a:p>
        </p:txBody>
      </p:sp>
    </p:spTree>
    <p:extLst>
      <p:ext uri="{BB962C8B-B14F-4D97-AF65-F5344CB8AC3E}">
        <p14:creationId xmlns:p14="http://schemas.microsoft.com/office/powerpoint/2010/main" val="4042016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3.2 Percentiles and Boxplots </a:t>
            </a:r>
            <a:r>
              <a:rPr lang="en-US" sz="1000" noProof="0" dirty="0">
                <a:latin typeface="+mn-lt"/>
              </a:rPr>
              <a:t>1</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0"/>
            <a:ext cx="8229600" cy="1447799"/>
          </a:xfrm>
        </p:spPr>
        <p:txBody>
          <a:bodyPr>
            <a:normAutofit/>
          </a:bodyPr>
          <a:lstStyle/>
          <a:p>
            <a:pPr marL="0" indent="0">
              <a:buNone/>
            </a:pPr>
            <a:r>
              <a:rPr lang="en-US" sz="2600" noProof="0" dirty="0">
                <a:latin typeface="+mn-lt"/>
              </a:rPr>
              <a:t>A percentile divides the data into two parts.</a:t>
            </a:r>
          </a:p>
          <a:p>
            <a:pPr marL="291600" lvl="1" indent="-291600">
              <a:lnSpc>
                <a:spcPct val="120000"/>
              </a:lnSpc>
              <a:spcBef>
                <a:spcPts val="500"/>
              </a:spcBef>
              <a:buFont typeface="Arial" panose="020B0604020202020204" pitchFamily="34" charset="0"/>
              <a:buChar char="•"/>
            </a:pPr>
            <a:r>
              <a:rPr lang="en-US" sz="2400" noProof="0" dirty="0">
                <a:latin typeface="+mn-lt"/>
              </a:rPr>
              <a:t>Approximately </a:t>
            </a:r>
            <a:r>
              <a:rPr lang="en-US" sz="2400" i="1" noProof="0" dirty="0">
                <a:latin typeface="+mn-lt"/>
              </a:rPr>
              <a:t>p</a:t>
            </a:r>
            <a:r>
              <a:rPr lang="en-US" sz="2400" noProof="0" dirty="0">
                <a:latin typeface="+mn-lt"/>
              </a:rPr>
              <a:t> percent of the observations are less than the</a:t>
            </a:r>
            <a:endParaRPr lang="en-US" sz="2400" noProof="0" dirty="0">
              <a:latin typeface="+mn-lt"/>
              <a:ea typeface="Cambria Math" panose="02040503050406030204" pitchFamily="18" charset="0"/>
            </a:endParaRPr>
          </a:p>
        </p:txBody>
      </p:sp>
      <p:graphicFrame>
        <p:nvGraphicFramePr>
          <p:cNvPr id="5" name="Object 4">
            <a:extLst>
              <a:ext uri="{FF2B5EF4-FFF2-40B4-BE49-F238E27FC236}">
                <a16:creationId xmlns:a16="http://schemas.microsoft.com/office/drawing/2014/main" id="{7C0D18B9-14C4-4A5C-9279-CCE32D20A1F1}"/>
              </a:ext>
            </a:extLst>
          </p:cNvPr>
          <p:cNvGraphicFramePr>
            <a:graphicFrameLocks noChangeAspect="1"/>
          </p:cNvGraphicFramePr>
          <p:nvPr>
            <p:extLst>
              <p:ext uri="{D42A27DB-BD31-4B8C-83A1-F6EECF244321}">
                <p14:modId xmlns:p14="http://schemas.microsoft.com/office/powerpoint/2010/main" val="2015852524"/>
              </p:ext>
            </p:extLst>
          </p:nvPr>
        </p:nvGraphicFramePr>
        <p:xfrm>
          <a:off x="830746" y="2514600"/>
          <a:ext cx="1864328" cy="472648"/>
        </p:xfrm>
        <a:graphic>
          <a:graphicData uri="http://schemas.openxmlformats.org/presentationml/2006/ole">
            <mc:AlternateContent xmlns:mc="http://schemas.openxmlformats.org/markup-compatibility/2006">
              <mc:Choice xmlns:v="urn:schemas-microsoft-com:vml" Requires="v">
                <p:oleObj spid="_x0000_s16620" name="Equation" r:id="rId4" imgW="901440" imgH="228600" progId="Equation.DSMT4">
                  <p:embed/>
                </p:oleObj>
              </mc:Choice>
              <mc:Fallback>
                <p:oleObj name="Equation" r:id="rId4" imgW="901440" imgH="228600" progId="Equation.DSMT4">
                  <p:embed/>
                  <p:pic>
                    <p:nvPicPr>
                      <p:cNvPr id="0" name=""/>
                      <p:cNvPicPr/>
                      <p:nvPr/>
                    </p:nvPicPr>
                    <p:blipFill>
                      <a:blip r:embed="rId5"/>
                      <a:stretch>
                        <a:fillRect/>
                      </a:stretch>
                    </p:blipFill>
                    <p:spPr>
                      <a:xfrm>
                        <a:off x="830746" y="2514600"/>
                        <a:ext cx="1864328" cy="472648"/>
                      </a:xfrm>
                      <a:prstGeom prst="rect">
                        <a:avLst/>
                      </a:prstGeom>
                    </p:spPr>
                  </p:pic>
                </p:oleObj>
              </mc:Fallback>
            </mc:AlternateContent>
          </a:graphicData>
        </a:graphic>
      </p:graphicFrame>
      <p:sp>
        <p:nvSpPr>
          <p:cNvPr id="2" name="Content Placeholder 1">
            <a:extLst>
              <a:ext uri="{FF2B5EF4-FFF2-40B4-BE49-F238E27FC236}">
                <a16:creationId xmlns:a16="http://schemas.microsoft.com/office/drawing/2014/main" id="{6B119D83-C8AB-4983-8E3A-BCA4C5412EC4}"/>
              </a:ext>
            </a:extLst>
          </p:cNvPr>
          <p:cNvSpPr>
            <a:spLocks noGrp="1"/>
          </p:cNvSpPr>
          <p:nvPr>
            <p:ph idx="10"/>
          </p:nvPr>
        </p:nvSpPr>
        <p:spPr>
          <a:xfrm>
            <a:off x="457200" y="3048000"/>
            <a:ext cx="8229600" cy="914399"/>
          </a:xfrm>
        </p:spPr>
        <p:txBody>
          <a:bodyPr>
            <a:normAutofit/>
          </a:bodyPr>
          <a:lstStyle/>
          <a:p>
            <a:pPr marL="291600" indent="-291600">
              <a:spcBef>
                <a:spcPts val="500"/>
              </a:spcBef>
            </a:pPr>
            <a:r>
              <a:rPr lang="en-US" sz="2400" noProof="0" dirty="0">
                <a:latin typeface="+mn-lt"/>
              </a:rPr>
              <a:t>Approximately 1</a:t>
            </a:r>
            <a:r>
              <a:rPr lang="en-US" sz="2400" i="1" noProof="0" dirty="0">
                <a:latin typeface="+mn-lt"/>
              </a:rPr>
              <a:t> </a:t>
            </a:r>
            <a:r>
              <a:rPr lang="en-US" sz="2400" i="1" noProof="0" dirty="0">
                <a:latin typeface="+mn-lt"/>
                <a:cs typeface="Calibri" panose="020F0502020204030204" pitchFamily="34" charset="0"/>
              </a:rPr>
              <a:t>− </a:t>
            </a:r>
            <a:r>
              <a:rPr lang="en-US" sz="2400" i="1" noProof="0" dirty="0">
                <a:latin typeface="+mn-lt"/>
              </a:rPr>
              <a:t>p</a:t>
            </a:r>
            <a:r>
              <a:rPr lang="en-US" sz="2400" noProof="0" dirty="0">
                <a:latin typeface="+mn-lt"/>
              </a:rPr>
              <a:t> percent of the observations are greater than the</a:t>
            </a:r>
          </a:p>
        </p:txBody>
      </p:sp>
      <p:graphicFrame>
        <p:nvGraphicFramePr>
          <p:cNvPr id="7" name="Object 6">
            <a:extLst>
              <a:ext uri="{FF2B5EF4-FFF2-40B4-BE49-F238E27FC236}">
                <a16:creationId xmlns:a16="http://schemas.microsoft.com/office/drawing/2014/main" id="{012509A3-1672-41DA-A6D3-6F43D0DFA231}"/>
              </a:ext>
            </a:extLst>
          </p:cNvPr>
          <p:cNvGraphicFramePr>
            <a:graphicFrameLocks noChangeAspect="1"/>
          </p:cNvGraphicFramePr>
          <p:nvPr>
            <p:extLst>
              <p:ext uri="{D42A27DB-BD31-4B8C-83A1-F6EECF244321}">
                <p14:modId xmlns:p14="http://schemas.microsoft.com/office/powerpoint/2010/main" val="4250293548"/>
              </p:ext>
            </p:extLst>
          </p:nvPr>
        </p:nvGraphicFramePr>
        <p:xfrm>
          <a:off x="1905000" y="3365155"/>
          <a:ext cx="1864328" cy="472648"/>
        </p:xfrm>
        <a:graphic>
          <a:graphicData uri="http://schemas.openxmlformats.org/presentationml/2006/ole">
            <mc:AlternateContent xmlns:mc="http://schemas.openxmlformats.org/markup-compatibility/2006">
              <mc:Choice xmlns:v="urn:schemas-microsoft-com:vml" Requires="v">
                <p:oleObj spid="_x0000_s16621" name="Equation" r:id="rId6" imgW="901440" imgH="228600" progId="Equation.DSMT4">
                  <p:embed/>
                </p:oleObj>
              </mc:Choice>
              <mc:Fallback>
                <p:oleObj name="Equation" r:id="rId6" imgW="901440" imgH="228600" progId="Equation.DSMT4">
                  <p:embed/>
                  <p:pic>
                    <p:nvPicPr>
                      <p:cNvPr id="5" name="Object 4">
                        <a:extLst>
                          <a:ext uri="{FF2B5EF4-FFF2-40B4-BE49-F238E27FC236}">
                            <a16:creationId xmlns:a16="http://schemas.microsoft.com/office/drawing/2014/main" id="{7C0D18B9-14C4-4A5C-9279-CCE32D20A1F1}"/>
                          </a:ext>
                        </a:extLst>
                      </p:cNvPr>
                      <p:cNvPicPr/>
                      <p:nvPr/>
                    </p:nvPicPr>
                    <p:blipFill>
                      <a:blip r:embed="rId5"/>
                      <a:stretch>
                        <a:fillRect/>
                      </a:stretch>
                    </p:blipFill>
                    <p:spPr>
                      <a:xfrm>
                        <a:off x="1905000" y="3365155"/>
                        <a:ext cx="1864328" cy="472648"/>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41BF0359-2D97-4E71-9AA5-5217BCD0FA28}"/>
              </a:ext>
            </a:extLst>
          </p:cNvPr>
          <p:cNvSpPr>
            <a:spLocks noGrp="1"/>
          </p:cNvSpPr>
          <p:nvPr>
            <p:ph idx="11"/>
          </p:nvPr>
        </p:nvSpPr>
        <p:spPr>
          <a:xfrm>
            <a:off x="457200" y="4038600"/>
            <a:ext cx="8229600" cy="1371598"/>
          </a:xfrm>
        </p:spPr>
        <p:txBody>
          <a:bodyPr>
            <a:normAutofit/>
          </a:bodyPr>
          <a:lstStyle/>
          <a:p>
            <a:pPr marL="0" indent="0">
              <a:buNone/>
            </a:pPr>
            <a:r>
              <a:rPr lang="en-US" sz="2600" noProof="0" dirty="0">
                <a:latin typeface="+mn-lt"/>
              </a:rPr>
              <a:t>A percentile is a measure of location.</a:t>
            </a:r>
          </a:p>
          <a:p>
            <a:pPr marL="0" indent="0">
              <a:buNone/>
            </a:pPr>
            <a:r>
              <a:rPr lang="en-US" sz="2600" noProof="0" dirty="0">
                <a:latin typeface="+mn-lt"/>
              </a:rPr>
              <a:t>It is also used as a measure of relative position because it is easy to interpret.</a:t>
            </a:r>
          </a:p>
        </p:txBody>
      </p:sp>
    </p:spTree>
    <p:extLst>
      <p:ext uri="{BB962C8B-B14F-4D97-AF65-F5344CB8AC3E}">
        <p14:creationId xmlns:p14="http://schemas.microsoft.com/office/powerpoint/2010/main" val="3600074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p:nvPr>
        </p:nvSpPr>
        <p:spPr>
          <a:xfrm>
            <a:off x="320040" y="79773"/>
            <a:ext cx="8503920" cy="934138"/>
          </a:xfrm>
        </p:spPr>
        <p:txBody>
          <a:bodyPr>
            <a:noAutofit/>
          </a:bodyPr>
          <a:lstStyle/>
          <a:p>
            <a:pPr eaLnBrk="1" hangingPunct="1"/>
            <a:r>
              <a:rPr lang="en-US" sz="3600" noProof="0" dirty="0">
                <a:latin typeface="+mn-lt"/>
              </a:rPr>
              <a:t>Chapter 3 Learning Objectives (L</a:t>
            </a:r>
            <a:r>
              <a:rPr lang="en-US" sz="100" noProof="0" dirty="0">
                <a:latin typeface="+mn-lt"/>
              </a:rPr>
              <a:t> </a:t>
            </a:r>
            <a:r>
              <a:rPr lang="en-US" sz="3600" noProof="0" dirty="0" err="1">
                <a:latin typeface="+mn-lt"/>
              </a:rPr>
              <a:t>Os</a:t>
            </a:r>
            <a:r>
              <a:rPr lang="en-US" sz="3600" noProof="0" dirty="0">
                <a:latin typeface="+mn-lt"/>
              </a:rPr>
              <a:t>)</a:t>
            </a:r>
          </a:p>
        </p:txBody>
      </p:sp>
      <p:sp>
        <p:nvSpPr>
          <p:cNvPr id="12" name="Content Placeholder 2"/>
          <p:cNvSpPr>
            <a:spLocks noGrp="1"/>
          </p:cNvSpPr>
          <p:nvPr>
            <p:ph idx="1"/>
          </p:nvPr>
        </p:nvSpPr>
        <p:spPr>
          <a:xfrm>
            <a:off x="228601" y="1219200"/>
            <a:ext cx="8595360" cy="4217245"/>
          </a:xfrm>
        </p:spPr>
        <p:txBody>
          <a:bodyPr>
            <a:normAutofit/>
          </a:bodyPr>
          <a:lstStyle/>
          <a:p>
            <a:pPr marL="1371600" indent="-1371600" eaLnBrk="1" hangingPunct="1">
              <a:buSzPct val="150000"/>
              <a:buFont typeface="Wingdings" pitchFamily="2" charset="2"/>
              <a:buNone/>
            </a:pPr>
            <a:r>
              <a:rPr lang="en-US" sz="2400" b="1" noProof="0" dirty="0">
                <a:solidFill>
                  <a:schemeClr val="accent5">
                    <a:lumMod val="50000"/>
                  </a:schemeClr>
                </a:solidFill>
                <a:latin typeface="+mn-lt"/>
              </a:rPr>
              <a:t>L</a:t>
            </a:r>
            <a:r>
              <a:rPr lang="en-US" sz="100" b="1" noProof="0" dirty="0">
                <a:solidFill>
                  <a:schemeClr val="accent5">
                    <a:lumMod val="50000"/>
                  </a:schemeClr>
                </a:solidFill>
                <a:latin typeface="+mn-lt"/>
              </a:rPr>
              <a:t> </a:t>
            </a:r>
            <a:r>
              <a:rPr lang="en-US" sz="2400" b="1" noProof="0" dirty="0">
                <a:solidFill>
                  <a:schemeClr val="accent5">
                    <a:lumMod val="50000"/>
                  </a:schemeClr>
                </a:solidFill>
                <a:latin typeface="+mn-lt"/>
              </a:rPr>
              <a:t>O 3.1</a:t>
            </a:r>
            <a:r>
              <a:rPr lang="en-US" sz="2400" b="1" noProof="0" dirty="0">
                <a:solidFill>
                  <a:srgbClr val="009C9E"/>
                </a:solidFill>
                <a:latin typeface="+mn-lt"/>
              </a:rPr>
              <a:t>   </a:t>
            </a:r>
            <a:r>
              <a:rPr lang="en-US" sz="2400" noProof="0" dirty="0">
                <a:latin typeface="+mn-lt"/>
              </a:rPr>
              <a:t>Calculate and interpret measures of central location.</a:t>
            </a:r>
          </a:p>
          <a:p>
            <a:pPr marL="1371600" indent="-1371600" eaLnBrk="1" hangingPunct="1">
              <a:buSzPct val="150000"/>
              <a:buFont typeface="Wingdings" pitchFamily="2" charset="2"/>
              <a:buNone/>
            </a:pPr>
            <a:r>
              <a:rPr lang="en-US" sz="2400" b="1" noProof="0" dirty="0">
                <a:solidFill>
                  <a:schemeClr val="accent5">
                    <a:lumMod val="50000"/>
                  </a:schemeClr>
                </a:solidFill>
                <a:latin typeface="+mn-lt"/>
              </a:rPr>
              <a:t>L</a:t>
            </a:r>
            <a:r>
              <a:rPr lang="en-US" sz="100" b="1" noProof="0" dirty="0">
                <a:solidFill>
                  <a:schemeClr val="accent5">
                    <a:lumMod val="50000"/>
                  </a:schemeClr>
                </a:solidFill>
                <a:latin typeface="+mn-lt"/>
              </a:rPr>
              <a:t> </a:t>
            </a:r>
            <a:r>
              <a:rPr lang="en-US" sz="2400" b="1" noProof="0" dirty="0">
                <a:solidFill>
                  <a:schemeClr val="accent5">
                    <a:lumMod val="50000"/>
                  </a:schemeClr>
                </a:solidFill>
                <a:latin typeface="+mn-lt"/>
              </a:rPr>
              <a:t>O 3.2</a:t>
            </a:r>
            <a:r>
              <a:rPr lang="en-US" sz="2400" b="1" noProof="0" dirty="0">
                <a:solidFill>
                  <a:srgbClr val="009C9E"/>
                </a:solidFill>
                <a:latin typeface="+mn-lt"/>
              </a:rPr>
              <a:t>   </a:t>
            </a:r>
            <a:r>
              <a:rPr lang="en-US" sz="2400" noProof="0" dirty="0">
                <a:latin typeface="+mn-lt"/>
              </a:rPr>
              <a:t>Interpret a percentile and a boxplot.</a:t>
            </a:r>
          </a:p>
          <a:p>
            <a:pPr marL="979488" indent="-979488" eaLnBrk="1" hangingPunct="1">
              <a:buSzPct val="150000"/>
              <a:buFont typeface="Wingdings" pitchFamily="2" charset="2"/>
              <a:buNone/>
            </a:pPr>
            <a:r>
              <a:rPr lang="en-US" sz="2400" b="1" noProof="0" dirty="0">
                <a:solidFill>
                  <a:schemeClr val="accent5">
                    <a:lumMod val="50000"/>
                  </a:schemeClr>
                </a:solidFill>
                <a:latin typeface="+mn-lt"/>
              </a:rPr>
              <a:t>L</a:t>
            </a:r>
            <a:r>
              <a:rPr lang="en-US" sz="100" b="1" noProof="0" dirty="0">
                <a:solidFill>
                  <a:schemeClr val="accent5">
                    <a:lumMod val="50000"/>
                  </a:schemeClr>
                </a:solidFill>
                <a:latin typeface="+mn-lt"/>
              </a:rPr>
              <a:t> </a:t>
            </a:r>
            <a:r>
              <a:rPr lang="en-US" sz="2400" b="1" noProof="0" dirty="0">
                <a:solidFill>
                  <a:schemeClr val="accent5">
                    <a:lumMod val="50000"/>
                  </a:schemeClr>
                </a:solidFill>
                <a:latin typeface="+mn-lt"/>
              </a:rPr>
              <a:t>O 3.3   </a:t>
            </a:r>
            <a:r>
              <a:rPr lang="en-US" sz="2400" noProof="0" dirty="0">
                <a:latin typeface="+mn-lt"/>
              </a:rPr>
              <a:t>Calculate and interpret a geometric mean return and</a:t>
            </a:r>
            <a:r>
              <a:rPr lang="en-US" sz="2400" baseline="0" noProof="0" dirty="0">
                <a:latin typeface="+mn-lt"/>
              </a:rPr>
              <a:t> </a:t>
            </a:r>
            <a:r>
              <a:rPr lang="en-US" sz="2400" noProof="0" dirty="0">
                <a:latin typeface="+mn-lt"/>
              </a:rPr>
              <a:t>an average growth rate.</a:t>
            </a:r>
          </a:p>
          <a:p>
            <a:pPr marL="1371600" indent="-1371600" eaLnBrk="1" hangingPunct="1">
              <a:buFont typeface="Wingdings" pitchFamily="2" charset="2"/>
              <a:buNone/>
            </a:pPr>
            <a:r>
              <a:rPr lang="en-US" sz="2400" b="1" noProof="0" dirty="0">
                <a:solidFill>
                  <a:schemeClr val="accent5">
                    <a:lumMod val="50000"/>
                  </a:schemeClr>
                </a:solidFill>
                <a:latin typeface="+mn-lt"/>
              </a:rPr>
              <a:t>L</a:t>
            </a:r>
            <a:r>
              <a:rPr lang="en-US" sz="100" b="1" noProof="0" dirty="0">
                <a:solidFill>
                  <a:schemeClr val="accent5">
                    <a:lumMod val="50000"/>
                  </a:schemeClr>
                </a:solidFill>
                <a:latin typeface="+mn-lt"/>
              </a:rPr>
              <a:t> </a:t>
            </a:r>
            <a:r>
              <a:rPr lang="en-US" sz="2400" b="1" noProof="0" dirty="0">
                <a:solidFill>
                  <a:schemeClr val="accent5">
                    <a:lumMod val="50000"/>
                  </a:schemeClr>
                </a:solidFill>
                <a:latin typeface="+mn-lt"/>
              </a:rPr>
              <a:t>O 3.4   </a:t>
            </a:r>
            <a:r>
              <a:rPr lang="en-US" sz="2400" noProof="0" dirty="0">
                <a:latin typeface="+mn-lt"/>
              </a:rPr>
              <a:t>Calculate and interpret measures of dispersion.</a:t>
            </a:r>
          </a:p>
          <a:p>
            <a:pPr marL="1371600" indent="-1371600">
              <a:buNone/>
            </a:pPr>
            <a:r>
              <a:rPr lang="en-US" sz="2400" b="1" noProof="0" dirty="0">
                <a:solidFill>
                  <a:schemeClr val="accent5">
                    <a:lumMod val="50000"/>
                  </a:schemeClr>
                </a:solidFill>
                <a:latin typeface="+mn-lt"/>
              </a:rPr>
              <a:t>L</a:t>
            </a:r>
            <a:r>
              <a:rPr lang="en-US" sz="100" b="1" noProof="0" dirty="0">
                <a:solidFill>
                  <a:schemeClr val="accent5">
                    <a:lumMod val="50000"/>
                  </a:schemeClr>
                </a:solidFill>
                <a:latin typeface="+mn-lt"/>
              </a:rPr>
              <a:t> </a:t>
            </a:r>
            <a:r>
              <a:rPr lang="en-US" sz="2400" b="1" noProof="0" dirty="0">
                <a:solidFill>
                  <a:schemeClr val="accent5">
                    <a:lumMod val="50000"/>
                  </a:schemeClr>
                </a:solidFill>
                <a:latin typeface="+mn-lt"/>
              </a:rPr>
              <a:t>O 3.5   </a:t>
            </a:r>
            <a:r>
              <a:rPr lang="en-US" sz="2400" noProof="0" dirty="0">
                <a:latin typeface="+mn-lt"/>
              </a:rPr>
              <a:t>Explain mean-variance analysis and the Sharpe ratio.</a:t>
            </a:r>
          </a:p>
          <a:p>
            <a:pPr marL="979488" indent="-979488">
              <a:buSzPct val="150000"/>
              <a:buNone/>
            </a:pPr>
            <a:r>
              <a:rPr lang="en-US" sz="2400" b="1" noProof="0" dirty="0">
                <a:solidFill>
                  <a:schemeClr val="accent5">
                    <a:lumMod val="50000"/>
                  </a:schemeClr>
                </a:solidFill>
                <a:latin typeface="+mn-lt"/>
              </a:rPr>
              <a:t>L</a:t>
            </a:r>
            <a:r>
              <a:rPr lang="en-US" sz="100" b="1" noProof="0" dirty="0">
                <a:solidFill>
                  <a:schemeClr val="accent5">
                    <a:lumMod val="50000"/>
                  </a:schemeClr>
                </a:solidFill>
                <a:latin typeface="+mn-lt"/>
              </a:rPr>
              <a:t> </a:t>
            </a:r>
            <a:r>
              <a:rPr lang="en-US" sz="2400" b="1" noProof="0" dirty="0">
                <a:solidFill>
                  <a:schemeClr val="accent5">
                    <a:lumMod val="50000"/>
                  </a:schemeClr>
                </a:solidFill>
                <a:latin typeface="+mn-lt"/>
              </a:rPr>
              <a:t>O 3.6   </a:t>
            </a:r>
            <a:r>
              <a:rPr lang="en-US" sz="2400" noProof="0" dirty="0">
                <a:latin typeface="+mn-lt"/>
              </a:rPr>
              <a:t>Apply Chebyshev’s theorem, the empirical rule, and</a:t>
            </a:r>
            <a:r>
              <a:rPr lang="en-US" sz="2400" i="1" noProof="0" dirty="0">
                <a:latin typeface="+mn-lt"/>
              </a:rPr>
              <a:t> z</a:t>
            </a:r>
            <a:r>
              <a:rPr lang="en-US" sz="2400" noProof="0" dirty="0">
                <a:latin typeface="+mn-lt"/>
              </a:rPr>
              <a:t>-scores.</a:t>
            </a:r>
          </a:p>
          <a:p>
            <a:pPr marL="1371600" indent="-1371600">
              <a:buSzPct val="150000"/>
              <a:buNone/>
            </a:pPr>
            <a:r>
              <a:rPr lang="en-US" sz="2400" b="1" noProof="0" dirty="0">
                <a:solidFill>
                  <a:schemeClr val="accent5">
                    <a:lumMod val="50000"/>
                  </a:schemeClr>
                </a:solidFill>
                <a:latin typeface="+mn-lt"/>
              </a:rPr>
              <a:t>L</a:t>
            </a:r>
            <a:r>
              <a:rPr lang="en-US" sz="100" b="1" noProof="0" dirty="0">
                <a:solidFill>
                  <a:schemeClr val="accent5">
                    <a:lumMod val="50000"/>
                  </a:schemeClr>
                </a:solidFill>
                <a:latin typeface="+mn-lt"/>
              </a:rPr>
              <a:t> </a:t>
            </a:r>
            <a:r>
              <a:rPr lang="en-US" sz="2400" b="1" noProof="0" dirty="0">
                <a:solidFill>
                  <a:schemeClr val="accent5">
                    <a:lumMod val="50000"/>
                  </a:schemeClr>
                </a:solidFill>
                <a:latin typeface="+mn-lt"/>
              </a:rPr>
              <a:t>O 3.7   </a:t>
            </a:r>
            <a:r>
              <a:rPr lang="en-US" sz="2400" noProof="0" dirty="0">
                <a:latin typeface="+mn-lt"/>
              </a:rPr>
              <a:t>Calculate and interpret measures of association.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457200" y="450658"/>
            <a:ext cx="8229600" cy="790960"/>
          </a:xfrm>
        </p:spPr>
        <p:txBody>
          <a:bodyPr>
            <a:noAutofit/>
          </a:bodyPr>
          <a:lstStyle/>
          <a:p>
            <a:r>
              <a:rPr lang="en-US" sz="3600" noProof="0" dirty="0">
                <a:latin typeface="+mn-lt"/>
              </a:rPr>
              <a:t>3.2 Percentiles and Boxplots </a:t>
            </a:r>
            <a:r>
              <a:rPr lang="en-US" sz="1000" noProof="0" dirty="0">
                <a:latin typeface="+mn-lt"/>
              </a:rPr>
              <a:t>2</a:t>
            </a:r>
            <a:endParaRPr lang="en-US" sz="1000" noProof="0" dirty="0">
              <a:solidFill>
                <a:srgbClr val="1F4984"/>
              </a:solidFill>
              <a:latin typeface="+mn-lt"/>
            </a:endParaRPr>
          </a:p>
        </p:txBody>
      </p:sp>
      <p:sp>
        <p:nvSpPr>
          <p:cNvPr id="3" name="Content Placeholder 2"/>
          <p:cNvSpPr>
            <a:spLocks noGrp="1"/>
          </p:cNvSpPr>
          <p:nvPr>
            <p:ph idx="1"/>
          </p:nvPr>
        </p:nvSpPr>
        <p:spPr>
          <a:xfrm>
            <a:off x="457200" y="1349902"/>
            <a:ext cx="8229600" cy="1894615"/>
          </a:xfrm>
        </p:spPr>
        <p:txBody>
          <a:bodyPr>
            <a:normAutofit fontScale="92500" lnSpcReduction="10000"/>
          </a:bodyPr>
          <a:lstStyle/>
          <a:p>
            <a:pPr marL="0" indent="0">
              <a:buNone/>
            </a:pPr>
            <a:r>
              <a:rPr lang="en-US" sz="2400" noProof="0" dirty="0">
                <a:latin typeface="+mn-lt"/>
              </a:rPr>
              <a:t>When we calculate the 25</a:t>
            </a:r>
            <a:r>
              <a:rPr lang="en-US" sz="2400" baseline="30000" noProof="0" dirty="0">
                <a:latin typeface="+mn-lt"/>
              </a:rPr>
              <a:t>th</a:t>
            </a:r>
            <a:r>
              <a:rPr lang="en-US" sz="2400" noProof="0" dirty="0">
                <a:latin typeface="+mn-lt"/>
              </a:rPr>
              <a:t>, 50</a:t>
            </a:r>
            <a:r>
              <a:rPr lang="en-US" sz="2400" baseline="30000" noProof="0" dirty="0">
                <a:latin typeface="+mn-lt"/>
              </a:rPr>
              <a:t>th</a:t>
            </a:r>
            <a:r>
              <a:rPr lang="en-US" sz="2400" noProof="0" dirty="0">
                <a:latin typeface="+mn-lt"/>
              </a:rPr>
              <a:t>,</a:t>
            </a:r>
            <a:r>
              <a:rPr lang="en-US" sz="2400" baseline="30000" noProof="0" dirty="0">
                <a:latin typeface="+mn-lt"/>
              </a:rPr>
              <a:t> </a:t>
            </a:r>
            <a:r>
              <a:rPr lang="en-US" sz="2400" noProof="0" dirty="0">
                <a:latin typeface="+mn-lt"/>
              </a:rPr>
              <a:t>and 75</a:t>
            </a:r>
            <a:r>
              <a:rPr lang="en-US" sz="2400" baseline="30000" noProof="0" dirty="0">
                <a:latin typeface="+mn-lt"/>
              </a:rPr>
              <a:t>th</a:t>
            </a:r>
            <a:r>
              <a:rPr lang="en-US" sz="2400" noProof="0" dirty="0">
                <a:latin typeface="+mn-lt"/>
              </a:rPr>
              <a:t> percentiles for a variable, we have divided it into four equal parts or quarter.</a:t>
            </a:r>
          </a:p>
          <a:p>
            <a:pPr marL="291600" lvl="1" indent="-291600">
              <a:lnSpc>
                <a:spcPct val="110000"/>
              </a:lnSpc>
              <a:spcBef>
                <a:spcPts val="500"/>
              </a:spcBef>
              <a:buFont typeface="Arial" panose="020B0604020202020204" pitchFamily="34" charset="0"/>
              <a:buChar char="•"/>
            </a:pPr>
            <a:r>
              <a:rPr lang="en-US" sz="2200" noProof="0" dirty="0">
                <a:latin typeface="+mn-lt"/>
              </a:rPr>
              <a:t>25</a:t>
            </a:r>
            <a:r>
              <a:rPr lang="en-US" sz="2200" baseline="30000" noProof="0" dirty="0">
                <a:latin typeface="+mn-lt"/>
              </a:rPr>
              <a:t>th</a:t>
            </a:r>
            <a:r>
              <a:rPr lang="en-US" sz="2200" noProof="0" dirty="0">
                <a:latin typeface="+mn-lt"/>
              </a:rPr>
              <a:t> percentile: Q1.</a:t>
            </a:r>
          </a:p>
          <a:p>
            <a:pPr marL="291600" lvl="1" indent="-291600">
              <a:lnSpc>
                <a:spcPct val="110000"/>
              </a:lnSpc>
              <a:spcBef>
                <a:spcPts val="500"/>
              </a:spcBef>
              <a:buFont typeface="Arial" panose="020B0604020202020204" pitchFamily="34" charset="0"/>
              <a:buChar char="•"/>
            </a:pPr>
            <a:r>
              <a:rPr lang="en-US" sz="2200" noProof="0" dirty="0">
                <a:latin typeface="+mn-lt"/>
              </a:rPr>
              <a:t>50</a:t>
            </a:r>
            <a:r>
              <a:rPr lang="en-US" sz="2200" baseline="30000" noProof="0" dirty="0">
                <a:latin typeface="+mn-lt"/>
              </a:rPr>
              <a:t>th</a:t>
            </a:r>
            <a:r>
              <a:rPr lang="en-US" sz="2200" noProof="0" dirty="0">
                <a:latin typeface="+mn-lt"/>
              </a:rPr>
              <a:t> percentile: Q2.</a:t>
            </a:r>
          </a:p>
          <a:p>
            <a:pPr marL="291600" lvl="1" indent="-291600">
              <a:lnSpc>
                <a:spcPct val="110000"/>
              </a:lnSpc>
              <a:spcBef>
                <a:spcPts val="500"/>
              </a:spcBef>
              <a:buFont typeface="Arial" panose="020B0604020202020204" pitchFamily="34" charset="0"/>
              <a:buChar char="•"/>
            </a:pPr>
            <a:r>
              <a:rPr lang="en-US" sz="2200" noProof="0" dirty="0">
                <a:latin typeface="+mn-lt"/>
              </a:rPr>
              <a:t>75</a:t>
            </a:r>
            <a:r>
              <a:rPr lang="en-US" sz="2200" baseline="30000" noProof="0" dirty="0">
                <a:latin typeface="+mn-lt"/>
              </a:rPr>
              <a:t>th</a:t>
            </a:r>
            <a:r>
              <a:rPr lang="en-US" sz="2200" noProof="0" dirty="0">
                <a:latin typeface="+mn-lt"/>
              </a:rPr>
              <a:t> percentile: Q3.</a:t>
            </a:r>
          </a:p>
        </p:txBody>
      </p:sp>
      <p:sp>
        <p:nvSpPr>
          <p:cNvPr id="2" name="Content Placeholder 1">
            <a:extLst>
              <a:ext uri="{FF2B5EF4-FFF2-40B4-BE49-F238E27FC236}">
                <a16:creationId xmlns:a16="http://schemas.microsoft.com/office/drawing/2014/main" id="{7EC9118A-F0E4-44A8-B278-CF083BA4A851}"/>
              </a:ext>
            </a:extLst>
          </p:cNvPr>
          <p:cNvSpPr>
            <a:spLocks noGrp="1"/>
          </p:cNvSpPr>
          <p:nvPr>
            <p:ph idx="10"/>
          </p:nvPr>
        </p:nvSpPr>
        <p:spPr>
          <a:xfrm>
            <a:off x="457200" y="3276600"/>
            <a:ext cx="8229600" cy="1479883"/>
          </a:xfrm>
        </p:spPr>
        <p:txBody>
          <a:bodyPr>
            <a:normAutofit fontScale="92500" lnSpcReduction="20000"/>
          </a:bodyPr>
          <a:lstStyle/>
          <a:p>
            <a:pPr marL="0" indent="0">
              <a:buNone/>
            </a:pPr>
            <a:r>
              <a:rPr lang="en-US" sz="2400" noProof="0" dirty="0">
                <a:latin typeface="+mn-lt"/>
              </a:rPr>
              <a:t>It only makes sense to calculate percentile for larger data sets.</a:t>
            </a:r>
          </a:p>
          <a:p>
            <a:pPr marL="0" indent="0">
              <a:buNone/>
            </a:pPr>
            <a:r>
              <a:rPr lang="en-US" sz="2400" noProof="0" dirty="0">
                <a:latin typeface="+mn-lt"/>
              </a:rPr>
              <a:t>Rely on Excel and R to compute these.</a:t>
            </a:r>
          </a:p>
          <a:p>
            <a:pPr marL="291600" lvl="1" indent="-291600">
              <a:lnSpc>
                <a:spcPct val="120000"/>
              </a:lnSpc>
              <a:spcBef>
                <a:spcPts val="500"/>
              </a:spcBef>
              <a:buFont typeface="Arial" panose="020B0604020202020204" pitchFamily="34" charset="0"/>
              <a:buChar char="•"/>
            </a:pPr>
            <a:r>
              <a:rPr lang="en-US" sz="2200" noProof="0" dirty="0">
                <a:latin typeface="+mn-lt"/>
              </a:rPr>
              <a:t>Different algorithms so the values might be slightly different.</a:t>
            </a:r>
          </a:p>
          <a:p>
            <a:pPr marL="291600" lvl="1" indent="-291600">
              <a:lnSpc>
                <a:spcPct val="120000"/>
              </a:lnSpc>
              <a:spcBef>
                <a:spcPts val="500"/>
              </a:spcBef>
              <a:buFont typeface="Arial" panose="020B0604020202020204" pitchFamily="34" charset="0"/>
              <a:buChar char="•"/>
            </a:pPr>
            <a:r>
              <a:rPr lang="en-US" sz="2200" noProof="0" dirty="0">
                <a:latin typeface="+mn-lt"/>
              </a:rPr>
              <a:t>With larger sample size, the differences tend to be negligible.</a:t>
            </a:r>
          </a:p>
        </p:txBody>
      </p:sp>
      <p:sp>
        <p:nvSpPr>
          <p:cNvPr id="4" name="Content Placeholder 3">
            <a:extLst>
              <a:ext uri="{FF2B5EF4-FFF2-40B4-BE49-F238E27FC236}">
                <a16:creationId xmlns:a16="http://schemas.microsoft.com/office/drawing/2014/main" id="{703B00E1-6358-4AB2-BDD4-67194BF68B18}"/>
              </a:ext>
            </a:extLst>
          </p:cNvPr>
          <p:cNvSpPr>
            <a:spLocks noGrp="1"/>
          </p:cNvSpPr>
          <p:nvPr>
            <p:ph idx="11"/>
          </p:nvPr>
        </p:nvSpPr>
        <p:spPr>
          <a:xfrm>
            <a:off x="457200" y="4832684"/>
            <a:ext cx="8229600" cy="1110916"/>
          </a:xfrm>
        </p:spPr>
        <p:txBody>
          <a:bodyPr>
            <a:noAutofit/>
          </a:bodyPr>
          <a:lstStyle/>
          <a:p>
            <a:pPr marL="0" indent="0">
              <a:buNone/>
            </a:pPr>
            <a:r>
              <a:rPr lang="en-US" sz="2200" noProof="0" dirty="0">
                <a:latin typeface="+mn-lt"/>
              </a:rPr>
              <a:t>A five-number summary is commonly reported: the minimum, quartiles, and the maximum.</a:t>
            </a:r>
          </a:p>
          <a:p>
            <a:pPr marL="0" indent="0">
              <a:buNone/>
            </a:pPr>
            <a:r>
              <a:rPr lang="en-US" sz="2200" noProof="0" dirty="0">
                <a:latin typeface="+mn-lt"/>
              </a:rPr>
              <a:t>Note IQR = Q3 </a:t>
            </a:r>
            <a:r>
              <a:rPr lang="en-US" sz="2200" noProof="0" dirty="0">
                <a:latin typeface="+mn-lt"/>
                <a:cs typeface="Calibri" panose="020F0502020204030204" pitchFamily="34" charset="0"/>
              </a:rPr>
              <a:t>−</a:t>
            </a:r>
            <a:r>
              <a:rPr lang="en-US" sz="2200" noProof="0" dirty="0">
                <a:latin typeface="+mn-lt"/>
              </a:rPr>
              <a:t> Q1: range of the middle 50% of values. </a:t>
            </a:r>
          </a:p>
        </p:txBody>
      </p:sp>
    </p:spTree>
    <p:extLst>
      <p:ext uri="{BB962C8B-B14F-4D97-AF65-F5344CB8AC3E}">
        <p14:creationId xmlns:p14="http://schemas.microsoft.com/office/powerpoint/2010/main" val="20788715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3D947-F63A-44DD-AD28-BF7B484FF3F1}"/>
              </a:ext>
            </a:extLst>
          </p:cNvPr>
          <p:cNvSpPr>
            <a:spLocks noGrp="1"/>
          </p:cNvSpPr>
          <p:nvPr>
            <p:ph type="title"/>
          </p:nvPr>
        </p:nvSpPr>
        <p:spPr>
          <a:xfrm>
            <a:off x="457200" y="152400"/>
            <a:ext cx="8229600" cy="723207"/>
          </a:xfrm>
        </p:spPr>
        <p:txBody>
          <a:bodyPr/>
          <a:lstStyle/>
          <a:p>
            <a:r>
              <a:rPr lang="en-US" noProof="0" dirty="0">
                <a:latin typeface="+mn-lt"/>
              </a:rPr>
              <a:t>3.2 Percentiles and Boxplots </a:t>
            </a:r>
            <a:r>
              <a:rPr lang="en-US" sz="1000" noProof="0" dirty="0">
                <a:latin typeface="+mn-lt"/>
              </a:rPr>
              <a:t>3</a:t>
            </a:r>
          </a:p>
        </p:txBody>
      </p:sp>
      <p:sp>
        <p:nvSpPr>
          <p:cNvPr id="3" name="Content Placeholder 2">
            <a:extLst>
              <a:ext uri="{FF2B5EF4-FFF2-40B4-BE49-F238E27FC236}">
                <a16:creationId xmlns:a16="http://schemas.microsoft.com/office/drawing/2014/main" id="{FE4D5D43-1CF7-4844-A4CD-A60031D74674}"/>
              </a:ext>
            </a:extLst>
          </p:cNvPr>
          <p:cNvSpPr>
            <a:spLocks noGrp="1"/>
          </p:cNvSpPr>
          <p:nvPr>
            <p:ph idx="1"/>
          </p:nvPr>
        </p:nvSpPr>
        <p:spPr>
          <a:xfrm>
            <a:off x="457200" y="914401"/>
            <a:ext cx="8229600" cy="723208"/>
          </a:xfrm>
        </p:spPr>
        <p:txBody>
          <a:bodyPr>
            <a:normAutofit/>
          </a:bodyPr>
          <a:lstStyle/>
          <a:p>
            <a:r>
              <a:rPr lang="en-US" sz="1800" noProof="0" dirty="0">
                <a:latin typeface="+mn-lt"/>
              </a:rPr>
              <a:t>Example: five-number summary for the Growth and Value variables.</a:t>
            </a:r>
          </a:p>
          <a:p>
            <a:r>
              <a:rPr lang="en-US" sz="1800" noProof="0" dirty="0">
                <a:latin typeface="+mn-lt"/>
              </a:rPr>
              <a:t>With Excel:</a:t>
            </a:r>
          </a:p>
        </p:txBody>
      </p:sp>
      <p:graphicFrame>
        <p:nvGraphicFramePr>
          <p:cNvPr id="7" name="Table 6">
            <a:extLst>
              <a:ext uri="{FF2B5EF4-FFF2-40B4-BE49-F238E27FC236}">
                <a16:creationId xmlns:a16="http://schemas.microsoft.com/office/drawing/2014/main" id="{BC208844-5861-4A8D-B32C-A6E51E11A2DF}"/>
              </a:ext>
            </a:extLst>
          </p:cNvPr>
          <p:cNvGraphicFramePr>
            <a:graphicFrameLocks noGrp="1"/>
          </p:cNvGraphicFramePr>
          <p:nvPr>
            <p:extLst>
              <p:ext uri="{D42A27DB-BD31-4B8C-83A1-F6EECF244321}">
                <p14:modId xmlns:p14="http://schemas.microsoft.com/office/powerpoint/2010/main" val="758935820"/>
              </p:ext>
            </p:extLst>
          </p:nvPr>
        </p:nvGraphicFramePr>
        <p:xfrm>
          <a:off x="1828800" y="1675082"/>
          <a:ext cx="6096000" cy="104140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2314570748"/>
                    </a:ext>
                  </a:extLst>
                </a:gridCol>
                <a:gridCol w="1016000">
                  <a:extLst>
                    <a:ext uri="{9D8B030D-6E8A-4147-A177-3AD203B41FA5}">
                      <a16:colId xmlns:a16="http://schemas.microsoft.com/office/drawing/2014/main" val="1268523811"/>
                    </a:ext>
                  </a:extLst>
                </a:gridCol>
                <a:gridCol w="1016000">
                  <a:extLst>
                    <a:ext uri="{9D8B030D-6E8A-4147-A177-3AD203B41FA5}">
                      <a16:colId xmlns:a16="http://schemas.microsoft.com/office/drawing/2014/main" val="3372570765"/>
                    </a:ext>
                  </a:extLst>
                </a:gridCol>
                <a:gridCol w="1016000">
                  <a:extLst>
                    <a:ext uri="{9D8B030D-6E8A-4147-A177-3AD203B41FA5}">
                      <a16:colId xmlns:a16="http://schemas.microsoft.com/office/drawing/2014/main" val="936022730"/>
                    </a:ext>
                  </a:extLst>
                </a:gridCol>
                <a:gridCol w="1016000">
                  <a:extLst>
                    <a:ext uri="{9D8B030D-6E8A-4147-A177-3AD203B41FA5}">
                      <a16:colId xmlns:a16="http://schemas.microsoft.com/office/drawing/2014/main" val="2579392721"/>
                    </a:ext>
                  </a:extLst>
                </a:gridCol>
                <a:gridCol w="1016000">
                  <a:extLst>
                    <a:ext uri="{9D8B030D-6E8A-4147-A177-3AD203B41FA5}">
                      <a16:colId xmlns:a16="http://schemas.microsoft.com/office/drawing/2014/main" val="3685086652"/>
                    </a:ext>
                  </a:extLst>
                </a:gridCol>
              </a:tblGrid>
              <a:tr h="199871">
                <a:tc>
                  <a:txBody>
                    <a:bodyPr/>
                    <a:lstStyle/>
                    <a:p>
                      <a:endParaRPr lang="en-US" sz="1600" dirty="0">
                        <a:latin typeface="+mn-lt"/>
                      </a:endParaRPr>
                    </a:p>
                  </a:txBody>
                  <a:tcPr>
                    <a:solidFill>
                      <a:schemeClr val="accent1">
                        <a:lumMod val="50000"/>
                      </a:schemeClr>
                    </a:solidFill>
                  </a:tcPr>
                </a:tc>
                <a:tc>
                  <a:txBody>
                    <a:bodyPr/>
                    <a:lstStyle/>
                    <a:p>
                      <a:pPr algn="ctr"/>
                      <a:r>
                        <a:rPr lang="en-US" sz="1600" dirty="0">
                          <a:latin typeface="+mn-lt"/>
                        </a:rPr>
                        <a:t>Min</a:t>
                      </a:r>
                    </a:p>
                  </a:txBody>
                  <a:tcPr>
                    <a:solidFill>
                      <a:schemeClr val="accent1">
                        <a:lumMod val="50000"/>
                      </a:schemeClr>
                    </a:solidFill>
                  </a:tcPr>
                </a:tc>
                <a:tc>
                  <a:txBody>
                    <a:bodyPr/>
                    <a:lstStyle/>
                    <a:p>
                      <a:pPr algn="ctr"/>
                      <a:r>
                        <a:rPr lang="en-US" sz="1600" dirty="0">
                          <a:latin typeface="+mn-lt"/>
                        </a:rPr>
                        <a:t>Q1</a:t>
                      </a:r>
                    </a:p>
                  </a:txBody>
                  <a:tcPr>
                    <a:solidFill>
                      <a:schemeClr val="accent1">
                        <a:lumMod val="50000"/>
                      </a:schemeClr>
                    </a:solidFill>
                  </a:tcPr>
                </a:tc>
                <a:tc>
                  <a:txBody>
                    <a:bodyPr/>
                    <a:lstStyle/>
                    <a:p>
                      <a:pPr algn="ctr"/>
                      <a:r>
                        <a:rPr lang="en-US" sz="1600" dirty="0">
                          <a:latin typeface="+mn-lt"/>
                        </a:rPr>
                        <a:t>Q2</a:t>
                      </a:r>
                    </a:p>
                  </a:txBody>
                  <a:tcPr>
                    <a:solidFill>
                      <a:schemeClr val="accent1">
                        <a:lumMod val="50000"/>
                      </a:schemeClr>
                    </a:solidFill>
                  </a:tcPr>
                </a:tc>
                <a:tc>
                  <a:txBody>
                    <a:bodyPr/>
                    <a:lstStyle/>
                    <a:p>
                      <a:pPr algn="ctr"/>
                      <a:r>
                        <a:rPr lang="en-US" sz="1600" dirty="0">
                          <a:latin typeface="+mn-lt"/>
                        </a:rPr>
                        <a:t>Q3</a:t>
                      </a:r>
                    </a:p>
                  </a:txBody>
                  <a:tcPr>
                    <a:solidFill>
                      <a:schemeClr val="accent1">
                        <a:lumMod val="50000"/>
                      </a:schemeClr>
                    </a:solidFill>
                  </a:tcPr>
                </a:tc>
                <a:tc>
                  <a:txBody>
                    <a:bodyPr/>
                    <a:lstStyle/>
                    <a:p>
                      <a:pPr algn="ctr"/>
                      <a:r>
                        <a:rPr lang="en-US" sz="1600" dirty="0">
                          <a:latin typeface="+mn-lt"/>
                        </a:rPr>
                        <a:t>Max</a:t>
                      </a:r>
                    </a:p>
                  </a:txBody>
                  <a:tcPr>
                    <a:solidFill>
                      <a:schemeClr val="accent1">
                        <a:lumMod val="50000"/>
                      </a:schemeClr>
                    </a:solidFill>
                  </a:tcPr>
                </a:tc>
                <a:extLst>
                  <a:ext uri="{0D108BD9-81ED-4DB2-BD59-A6C34878D82A}">
                    <a16:rowId xmlns:a16="http://schemas.microsoft.com/office/drawing/2014/main" val="3810600060"/>
                  </a:ext>
                </a:extLst>
              </a:tr>
              <a:tr h="169391">
                <a:tc>
                  <a:txBody>
                    <a:bodyPr/>
                    <a:lstStyle/>
                    <a:p>
                      <a:r>
                        <a:rPr lang="en-US" sz="1600" dirty="0">
                          <a:latin typeface="+mn-lt"/>
                        </a:rPr>
                        <a:t>Growth</a:t>
                      </a:r>
                    </a:p>
                  </a:txBody>
                  <a:tcPr/>
                </a:tc>
                <a:tc>
                  <a:txBody>
                    <a:bodyPr/>
                    <a:lstStyle/>
                    <a:p>
                      <a:pPr algn="ctr"/>
                      <a:r>
                        <a:rPr lang="en-US" sz="1600" dirty="0">
                          <a:latin typeface="+mn-lt"/>
                          <a:cs typeface="Calibri" panose="020F0502020204030204" pitchFamily="34" charset="0"/>
                        </a:rPr>
                        <a:t>−40.90</a:t>
                      </a:r>
                      <a:endParaRPr lang="en-US" sz="1600" dirty="0">
                        <a:latin typeface="+mn-lt"/>
                      </a:endParaRPr>
                    </a:p>
                  </a:txBody>
                  <a:tcPr/>
                </a:tc>
                <a:tc>
                  <a:txBody>
                    <a:bodyPr/>
                    <a:lstStyle/>
                    <a:p>
                      <a:pPr algn="ctr"/>
                      <a:r>
                        <a:rPr lang="en-US" sz="1600" dirty="0">
                          <a:latin typeface="+mn-lt"/>
                        </a:rPr>
                        <a:t>2.86</a:t>
                      </a:r>
                    </a:p>
                  </a:txBody>
                  <a:tcPr/>
                </a:tc>
                <a:tc>
                  <a:txBody>
                    <a:bodyPr/>
                    <a:lstStyle/>
                    <a:p>
                      <a:pPr algn="ctr"/>
                      <a:r>
                        <a:rPr lang="en-US" sz="1600" dirty="0">
                          <a:latin typeface="+mn-lt"/>
                          <a:cs typeface="Calibri" panose="020F0502020204030204" pitchFamily="34" charset="0"/>
                        </a:rPr>
                        <a:t>15.25</a:t>
                      </a:r>
                      <a:endParaRPr lang="en-US" sz="1600" dirty="0">
                        <a:latin typeface="+mn-lt"/>
                      </a:endParaRPr>
                    </a:p>
                  </a:txBody>
                  <a:tcPr/>
                </a:tc>
                <a:tc>
                  <a:txBody>
                    <a:bodyPr/>
                    <a:lstStyle/>
                    <a:p>
                      <a:pPr algn="ctr"/>
                      <a:r>
                        <a:rPr lang="en-US" sz="1600" dirty="0">
                          <a:latin typeface="+mn-lt"/>
                          <a:cs typeface="Calibri" panose="020F0502020204030204" pitchFamily="34" charset="0"/>
                        </a:rPr>
                        <a:t>36.97</a:t>
                      </a:r>
                      <a:endParaRPr lang="en-US" sz="1600" dirty="0">
                        <a:latin typeface="+mn-lt"/>
                      </a:endParaRPr>
                    </a:p>
                  </a:txBody>
                  <a:tcPr/>
                </a:tc>
                <a:tc>
                  <a:txBody>
                    <a:bodyPr/>
                    <a:lstStyle/>
                    <a:p>
                      <a:pPr algn="ctr"/>
                      <a:r>
                        <a:rPr lang="en-US" sz="1600" dirty="0">
                          <a:latin typeface="+mn-lt"/>
                        </a:rPr>
                        <a:t>79.48</a:t>
                      </a:r>
                    </a:p>
                  </a:txBody>
                  <a:tcPr/>
                </a:tc>
                <a:extLst>
                  <a:ext uri="{0D108BD9-81ED-4DB2-BD59-A6C34878D82A}">
                    <a16:rowId xmlns:a16="http://schemas.microsoft.com/office/drawing/2014/main" val="92120183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mn-lt"/>
                        </a:rPr>
                        <a:t>Value</a:t>
                      </a:r>
                    </a:p>
                  </a:txBody>
                  <a:tcPr/>
                </a:tc>
                <a:tc>
                  <a:txBody>
                    <a:bodyPr/>
                    <a:lstStyle/>
                    <a:p>
                      <a:pPr algn="ctr"/>
                      <a:r>
                        <a:rPr lang="en-US" sz="1600" dirty="0">
                          <a:latin typeface="+mn-lt"/>
                          <a:cs typeface="Calibri" panose="020F0502020204030204" pitchFamily="34" charset="0"/>
                        </a:rPr>
                        <a:t>−46.52</a:t>
                      </a:r>
                      <a:endParaRPr lang="en-US" sz="1600" dirty="0">
                        <a:latin typeface="+mn-lt"/>
                      </a:endParaRPr>
                    </a:p>
                  </a:txBody>
                  <a:tcPr/>
                </a:tc>
                <a:tc>
                  <a:txBody>
                    <a:bodyPr/>
                    <a:lstStyle/>
                    <a:p>
                      <a:pPr algn="ctr"/>
                      <a:r>
                        <a:rPr lang="en-US" sz="1600" dirty="0">
                          <a:latin typeface="+mn-lt"/>
                        </a:rPr>
                        <a:t>1.70</a:t>
                      </a:r>
                    </a:p>
                  </a:txBody>
                  <a:tcPr/>
                </a:tc>
                <a:tc>
                  <a:txBody>
                    <a:bodyPr/>
                    <a:lstStyle/>
                    <a:p>
                      <a:pPr algn="ctr"/>
                      <a:r>
                        <a:rPr lang="en-US" sz="1600" dirty="0">
                          <a:latin typeface="+mn-lt"/>
                        </a:rPr>
                        <a:t>15.38</a:t>
                      </a:r>
                    </a:p>
                  </a:txBody>
                  <a:tcPr/>
                </a:tc>
                <a:tc>
                  <a:txBody>
                    <a:bodyPr/>
                    <a:lstStyle/>
                    <a:p>
                      <a:pPr algn="ctr"/>
                      <a:r>
                        <a:rPr lang="en-US" sz="1600" dirty="0">
                          <a:latin typeface="+mn-lt"/>
                          <a:cs typeface="Calibri" panose="020F0502020204030204" pitchFamily="34" charset="0"/>
                        </a:rPr>
                        <a:t>22.44</a:t>
                      </a:r>
                      <a:endParaRPr lang="en-US" sz="1600" dirty="0">
                        <a:latin typeface="+mn-lt"/>
                      </a:endParaRPr>
                    </a:p>
                  </a:txBody>
                  <a:tcPr/>
                </a:tc>
                <a:tc>
                  <a:txBody>
                    <a:bodyPr/>
                    <a:lstStyle/>
                    <a:p>
                      <a:pPr algn="ctr"/>
                      <a:r>
                        <a:rPr lang="en-US" sz="1600" dirty="0">
                          <a:latin typeface="+mn-lt"/>
                        </a:rPr>
                        <a:t>44.08</a:t>
                      </a:r>
                    </a:p>
                  </a:txBody>
                  <a:tcPr/>
                </a:tc>
                <a:extLst>
                  <a:ext uri="{0D108BD9-81ED-4DB2-BD59-A6C34878D82A}">
                    <a16:rowId xmlns:a16="http://schemas.microsoft.com/office/drawing/2014/main" val="3995717620"/>
                  </a:ext>
                </a:extLst>
              </a:tr>
            </a:tbl>
          </a:graphicData>
        </a:graphic>
      </p:graphicFrame>
      <p:sp>
        <p:nvSpPr>
          <p:cNvPr id="4" name="Content Placeholder 3">
            <a:extLst>
              <a:ext uri="{FF2B5EF4-FFF2-40B4-BE49-F238E27FC236}">
                <a16:creationId xmlns:a16="http://schemas.microsoft.com/office/drawing/2014/main" id="{833A0B1B-A764-4726-9612-480A2C3C11E7}"/>
              </a:ext>
            </a:extLst>
          </p:cNvPr>
          <p:cNvSpPr>
            <a:spLocks noGrp="1"/>
          </p:cNvSpPr>
          <p:nvPr>
            <p:ph idx="10"/>
          </p:nvPr>
        </p:nvSpPr>
        <p:spPr>
          <a:xfrm>
            <a:off x="457200" y="2758122"/>
            <a:ext cx="1295400" cy="366078"/>
          </a:xfrm>
        </p:spPr>
        <p:txBody>
          <a:bodyPr>
            <a:normAutofit/>
          </a:bodyPr>
          <a:lstStyle/>
          <a:p>
            <a:r>
              <a:rPr lang="en-US" sz="1800" noProof="0" dirty="0">
                <a:latin typeface="+mn-lt"/>
              </a:rPr>
              <a:t>With R:</a:t>
            </a:r>
          </a:p>
        </p:txBody>
      </p:sp>
      <p:sp>
        <p:nvSpPr>
          <p:cNvPr id="5" name="Content Placeholder 4">
            <a:extLst>
              <a:ext uri="{FF2B5EF4-FFF2-40B4-BE49-F238E27FC236}">
                <a16:creationId xmlns:a16="http://schemas.microsoft.com/office/drawing/2014/main" id="{44558B26-6A1D-4E95-ACA0-D443C13BEF9D}"/>
              </a:ext>
            </a:extLst>
          </p:cNvPr>
          <p:cNvSpPr>
            <a:spLocks noGrp="1"/>
          </p:cNvSpPr>
          <p:nvPr>
            <p:ph idx="11"/>
          </p:nvPr>
        </p:nvSpPr>
        <p:spPr>
          <a:xfrm>
            <a:off x="1828800" y="2758122"/>
            <a:ext cx="2514600" cy="366078"/>
          </a:xfrm>
        </p:spPr>
        <p:txBody>
          <a:bodyPr>
            <a:normAutofit/>
          </a:bodyPr>
          <a:lstStyle/>
          <a:p>
            <a:pPr marL="0" indent="0">
              <a:buNone/>
            </a:pPr>
            <a:r>
              <a:rPr lang="en-US" sz="1800" noProof="0" dirty="0">
                <a:latin typeface="+mn-lt"/>
              </a:rPr>
              <a:t>&gt; summary(</a:t>
            </a:r>
            <a:r>
              <a:rPr lang="en-US" sz="1800" noProof="0" dirty="0" err="1">
                <a:latin typeface="+mn-lt"/>
              </a:rPr>
              <a:t>myData</a:t>
            </a:r>
            <a:r>
              <a:rPr lang="en-US" sz="1800" noProof="0" dirty="0">
                <a:latin typeface="+mn-lt"/>
              </a:rPr>
              <a:t>)</a:t>
            </a:r>
          </a:p>
        </p:txBody>
      </p:sp>
      <p:graphicFrame>
        <p:nvGraphicFramePr>
          <p:cNvPr id="9" name="Table 9">
            <a:extLst>
              <a:ext uri="{FF2B5EF4-FFF2-40B4-BE49-F238E27FC236}">
                <a16:creationId xmlns:a16="http://schemas.microsoft.com/office/drawing/2014/main" id="{24EA37D4-729C-40F1-B444-BC6692355FA7}"/>
              </a:ext>
            </a:extLst>
          </p:cNvPr>
          <p:cNvGraphicFramePr>
            <a:graphicFrameLocks noGrp="1"/>
          </p:cNvGraphicFramePr>
          <p:nvPr>
            <p:extLst>
              <p:ext uri="{D42A27DB-BD31-4B8C-83A1-F6EECF244321}">
                <p14:modId xmlns:p14="http://schemas.microsoft.com/office/powerpoint/2010/main" val="4090788666"/>
              </p:ext>
            </p:extLst>
          </p:nvPr>
        </p:nvGraphicFramePr>
        <p:xfrm>
          <a:off x="2438400" y="3216890"/>
          <a:ext cx="5105400" cy="2346960"/>
        </p:xfrm>
        <a:graphic>
          <a:graphicData uri="http://schemas.openxmlformats.org/drawingml/2006/table">
            <a:tbl>
              <a:tblPr firstRow="1" bandRow="1">
                <a:tableStyleId>{5C22544A-7EE6-4342-B048-85BDC9FD1C3A}</a:tableStyleId>
              </a:tblPr>
              <a:tblGrid>
                <a:gridCol w="1676400">
                  <a:extLst>
                    <a:ext uri="{9D8B030D-6E8A-4147-A177-3AD203B41FA5}">
                      <a16:colId xmlns:a16="http://schemas.microsoft.com/office/drawing/2014/main" val="1345574938"/>
                    </a:ext>
                  </a:extLst>
                </a:gridCol>
                <a:gridCol w="1676400">
                  <a:extLst>
                    <a:ext uri="{9D8B030D-6E8A-4147-A177-3AD203B41FA5}">
                      <a16:colId xmlns:a16="http://schemas.microsoft.com/office/drawing/2014/main" val="3807977886"/>
                    </a:ext>
                  </a:extLst>
                </a:gridCol>
                <a:gridCol w="1752600">
                  <a:extLst>
                    <a:ext uri="{9D8B030D-6E8A-4147-A177-3AD203B41FA5}">
                      <a16:colId xmlns:a16="http://schemas.microsoft.com/office/drawing/2014/main" val="3207138211"/>
                    </a:ext>
                  </a:extLst>
                </a:gridCol>
              </a:tblGrid>
              <a:tr h="197110">
                <a:tc>
                  <a:txBody>
                    <a:bodyPr/>
                    <a:lstStyle/>
                    <a:p>
                      <a:pPr algn="ctr"/>
                      <a:r>
                        <a:rPr lang="en-US" sz="1600" dirty="0"/>
                        <a:t>Year*</a:t>
                      </a:r>
                    </a:p>
                  </a:txBody>
                  <a:tcPr>
                    <a:solidFill>
                      <a:schemeClr val="accent1">
                        <a:lumMod val="50000"/>
                      </a:schemeClr>
                    </a:solidFill>
                  </a:tcPr>
                </a:tc>
                <a:tc>
                  <a:txBody>
                    <a:bodyPr/>
                    <a:lstStyle/>
                    <a:p>
                      <a:pPr algn="ctr"/>
                      <a:r>
                        <a:rPr lang="en-US" sz="1600" dirty="0"/>
                        <a:t>Growth</a:t>
                      </a:r>
                    </a:p>
                  </a:txBody>
                  <a:tcPr>
                    <a:solidFill>
                      <a:schemeClr val="accent1">
                        <a:lumMod val="50000"/>
                      </a:schemeClr>
                    </a:solidFill>
                  </a:tcPr>
                </a:tc>
                <a:tc>
                  <a:txBody>
                    <a:bodyPr/>
                    <a:lstStyle/>
                    <a:p>
                      <a:pPr algn="ctr"/>
                      <a:r>
                        <a:rPr lang="en-US" sz="1600" dirty="0"/>
                        <a:t>Value</a:t>
                      </a:r>
                    </a:p>
                  </a:txBody>
                  <a:tcPr>
                    <a:solidFill>
                      <a:schemeClr val="accent1">
                        <a:lumMod val="50000"/>
                      </a:schemeClr>
                    </a:solidFill>
                  </a:tcPr>
                </a:tc>
                <a:extLst>
                  <a:ext uri="{0D108BD9-81ED-4DB2-BD59-A6C34878D82A}">
                    <a16:rowId xmlns:a16="http://schemas.microsoft.com/office/drawing/2014/main" val="35257711"/>
                  </a:ext>
                </a:extLst>
              </a:tr>
              <a:tr h="0">
                <a:tc>
                  <a:txBody>
                    <a:bodyPr/>
                    <a:lstStyle/>
                    <a:p>
                      <a:r>
                        <a:rPr lang="en-US" sz="1600" dirty="0"/>
                        <a:t>Min.     :1984</a:t>
                      </a:r>
                    </a:p>
                  </a:txBody>
                  <a:tcPr/>
                </a:tc>
                <a:tc>
                  <a:txBody>
                    <a:bodyPr/>
                    <a:lstStyle/>
                    <a:p>
                      <a:r>
                        <a:rPr lang="en-US" sz="1600" dirty="0"/>
                        <a:t>Min.     :-40.90</a:t>
                      </a:r>
                    </a:p>
                  </a:txBody>
                  <a:tcPr/>
                </a:tc>
                <a:tc>
                  <a:txBody>
                    <a:bodyPr/>
                    <a:lstStyle/>
                    <a:p>
                      <a:r>
                        <a:rPr lang="en-US" sz="1600" dirty="0"/>
                        <a:t>Min.     :-46.520</a:t>
                      </a:r>
                    </a:p>
                  </a:txBody>
                  <a:tcPr/>
                </a:tc>
                <a:extLst>
                  <a:ext uri="{0D108BD9-81ED-4DB2-BD59-A6C34878D82A}">
                    <a16:rowId xmlns:a16="http://schemas.microsoft.com/office/drawing/2014/main" val="4141562940"/>
                  </a:ext>
                </a:extLst>
              </a:tr>
              <a:tr h="136150">
                <a:tc>
                  <a:txBody>
                    <a:bodyPr/>
                    <a:lstStyle/>
                    <a:p>
                      <a:r>
                        <a:rPr lang="en-US" sz="1600" dirty="0"/>
                        <a:t>1</a:t>
                      </a:r>
                      <a:r>
                        <a:rPr lang="en-US" sz="1600" baseline="30000" dirty="0"/>
                        <a:t>st</a:t>
                      </a:r>
                      <a:r>
                        <a:rPr lang="en-US" sz="1600" dirty="0"/>
                        <a:t> Qu.  :1993</a:t>
                      </a:r>
                    </a:p>
                  </a:txBody>
                  <a:tcPr/>
                </a:tc>
                <a:tc>
                  <a:txBody>
                    <a:bodyPr/>
                    <a:lstStyle/>
                    <a:p>
                      <a:r>
                        <a:rPr lang="en-US" sz="1600" dirty="0"/>
                        <a:t>1</a:t>
                      </a:r>
                      <a:r>
                        <a:rPr lang="en-US" sz="1600" baseline="30000" dirty="0"/>
                        <a:t>st</a:t>
                      </a:r>
                      <a:r>
                        <a:rPr lang="en-US" sz="1600" dirty="0"/>
                        <a:t> Qu.  :   2.86</a:t>
                      </a:r>
                    </a:p>
                  </a:txBody>
                  <a:tcPr/>
                </a:tc>
                <a:tc>
                  <a:txBody>
                    <a:bodyPr/>
                    <a:lstStyle/>
                    <a:p>
                      <a:r>
                        <a:rPr lang="en-US" sz="1600" dirty="0"/>
                        <a:t>1</a:t>
                      </a:r>
                      <a:r>
                        <a:rPr lang="en-US" sz="1600" baseline="30000" dirty="0"/>
                        <a:t>st</a:t>
                      </a:r>
                      <a:r>
                        <a:rPr lang="en-US" sz="1600" dirty="0"/>
                        <a:t> Qu.  :   1.702</a:t>
                      </a:r>
                    </a:p>
                  </a:txBody>
                  <a:tcPr/>
                </a:tc>
                <a:extLst>
                  <a:ext uri="{0D108BD9-81ED-4DB2-BD59-A6C34878D82A}">
                    <a16:rowId xmlns:a16="http://schemas.microsoft.com/office/drawing/2014/main" val="3575433326"/>
                  </a:ext>
                </a:extLst>
              </a:tr>
              <a:tr h="0">
                <a:tc>
                  <a:txBody>
                    <a:bodyPr/>
                    <a:lstStyle/>
                    <a:p>
                      <a:r>
                        <a:rPr lang="en-US" sz="1600" dirty="0"/>
                        <a:t>Median :2002</a:t>
                      </a:r>
                    </a:p>
                  </a:txBody>
                  <a:tcPr/>
                </a:tc>
                <a:tc>
                  <a:txBody>
                    <a:bodyPr/>
                    <a:lstStyle/>
                    <a:p>
                      <a:r>
                        <a:rPr lang="en-US" sz="1600" dirty="0"/>
                        <a:t>Median :15.24</a:t>
                      </a:r>
                    </a:p>
                  </a:txBody>
                  <a:tcPr/>
                </a:tc>
                <a:tc>
                  <a:txBody>
                    <a:bodyPr/>
                    <a:lstStyle/>
                    <a:p>
                      <a:r>
                        <a:rPr lang="en-US" sz="1600" dirty="0"/>
                        <a:t>Median :15.380</a:t>
                      </a:r>
                    </a:p>
                  </a:txBody>
                  <a:tcPr/>
                </a:tc>
                <a:extLst>
                  <a:ext uri="{0D108BD9-81ED-4DB2-BD59-A6C34878D82A}">
                    <a16:rowId xmlns:a16="http://schemas.microsoft.com/office/drawing/2014/main" val="692483259"/>
                  </a:ext>
                </a:extLst>
              </a:tr>
              <a:tr h="151390">
                <a:tc>
                  <a:txBody>
                    <a:bodyPr/>
                    <a:lstStyle/>
                    <a:p>
                      <a:r>
                        <a:rPr lang="en-US" sz="1600" dirty="0"/>
                        <a:t>Mean    :2002</a:t>
                      </a:r>
                    </a:p>
                  </a:txBody>
                  <a:tcPr/>
                </a:tc>
                <a:tc>
                  <a:txBody>
                    <a:bodyPr/>
                    <a:lstStyle/>
                    <a:p>
                      <a:r>
                        <a:rPr lang="en-US" sz="1600" dirty="0"/>
                        <a:t>Mean    :15.76</a:t>
                      </a:r>
                    </a:p>
                  </a:txBody>
                  <a:tcPr/>
                </a:tc>
                <a:tc>
                  <a:txBody>
                    <a:bodyPr/>
                    <a:lstStyle/>
                    <a:p>
                      <a:r>
                        <a:rPr lang="en-US" sz="1600" dirty="0"/>
                        <a:t>Mean    :12.005</a:t>
                      </a:r>
                    </a:p>
                  </a:txBody>
                  <a:tcPr/>
                </a:tc>
                <a:extLst>
                  <a:ext uri="{0D108BD9-81ED-4DB2-BD59-A6C34878D82A}">
                    <a16:rowId xmlns:a16="http://schemas.microsoft.com/office/drawing/2014/main" val="3828377858"/>
                  </a:ext>
                </a:extLst>
              </a:tr>
              <a:tr h="120910">
                <a:tc>
                  <a:txBody>
                    <a:bodyPr/>
                    <a:lstStyle/>
                    <a:p>
                      <a:r>
                        <a:rPr lang="en-US" sz="1600" dirty="0"/>
                        <a:t>3</a:t>
                      </a:r>
                      <a:r>
                        <a:rPr lang="en-US" sz="1600" baseline="30000" dirty="0"/>
                        <a:t>rd</a:t>
                      </a:r>
                      <a:r>
                        <a:rPr lang="en-US" sz="1600" dirty="0"/>
                        <a:t> Qu.  :2011</a:t>
                      </a:r>
                    </a:p>
                  </a:txBody>
                  <a:tcPr/>
                </a:tc>
                <a:tc>
                  <a:txBody>
                    <a:bodyPr/>
                    <a:lstStyle/>
                    <a:p>
                      <a:r>
                        <a:rPr lang="en-US" sz="1600" dirty="0"/>
                        <a:t>3</a:t>
                      </a:r>
                      <a:r>
                        <a:rPr lang="en-US" sz="1600" baseline="30000" dirty="0"/>
                        <a:t>rd</a:t>
                      </a:r>
                      <a:r>
                        <a:rPr lang="en-US" sz="1600" dirty="0"/>
                        <a:t> Qu.  :36.97</a:t>
                      </a:r>
                    </a:p>
                  </a:txBody>
                  <a:tcPr/>
                </a:tc>
                <a:tc>
                  <a:txBody>
                    <a:bodyPr/>
                    <a:lstStyle/>
                    <a:p>
                      <a:r>
                        <a:rPr lang="en-US" sz="1600" dirty="0"/>
                        <a:t>3</a:t>
                      </a:r>
                      <a:r>
                        <a:rPr lang="en-US" sz="1600" baseline="30000" dirty="0"/>
                        <a:t>rd</a:t>
                      </a:r>
                      <a:r>
                        <a:rPr lang="en-US" sz="1600" dirty="0"/>
                        <a:t> Qu.  :22.348</a:t>
                      </a:r>
                    </a:p>
                  </a:txBody>
                  <a:tcPr/>
                </a:tc>
                <a:extLst>
                  <a:ext uri="{0D108BD9-81ED-4DB2-BD59-A6C34878D82A}">
                    <a16:rowId xmlns:a16="http://schemas.microsoft.com/office/drawing/2014/main" val="1756489663"/>
                  </a:ext>
                </a:extLst>
              </a:tr>
              <a:tr h="0">
                <a:tc>
                  <a:txBody>
                    <a:bodyPr/>
                    <a:lstStyle/>
                    <a:p>
                      <a:r>
                        <a:rPr lang="en-US" sz="1600" dirty="0"/>
                        <a:t>Max.     :2019</a:t>
                      </a:r>
                    </a:p>
                  </a:txBody>
                  <a:tcPr/>
                </a:tc>
                <a:tc>
                  <a:txBody>
                    <a:bodyPr/>
                    <a:lstStyle/>
                    <a:p>
                      <a:r>
                        <a:rPr lang="en-US" sz="1600" dirty="0"/>
                        <a:t>Max.     :79.48</a:t>
                      </a:r>
                    </a:p>
                  </a:txBody>
                  <a:tcPr/>
                </a:tc>
                <a:tc>
                  <a:txBody>
                    <a:bodyPr/>
                    <a:lstStyle/>
                    <a:p>
                      <a:r>
                        <a:rPr lang="en-US" sz="1600" dirty="0"/>
                        <a:t>Max.     :44.080</a:t>
                      </a:r>
                    </a:p>
                  </a:txBody>
                  <a:tcPr/>
                </a:tc>
                <a:extLst>
                  <a:ext uri="{0D108BD9-81ED-4DB2-BD59-A6C34878D82A}">
                    <a16:rowId xmlns:a16="http://schemas.microsoft.com/office/drawing/2014/main" val="1739424397"/>
                  </a:ext>
                </a:extLst>
              </a:tr>
            </a:tbl>
          </a:graphicData>
        </a:graphic>
      </p:graphicFrame>
      <p:sp>
        <p:nvSpPr>
          <p:cNvPr id="6" name="Content Placeholder 5">
            <a:extLst>
              <a:ext uri="{FF2B5EF4-FFF2-40B4-BE49-F238E27FC236}">
                <a16:creationId xmlns:a16="http://schemas.microsoft.com/office/drawing/2014/main" id="{F0B66518-9CBE-49BE-9DE2-311B8BD26076}"/>
              </a:ext>
            </a:extLst>
          </p:cNvPr>
          <p:cNvSpPr>
            <a:spLocks noGrp="1"/>
          </p:cNvSpPr>
          <p:nvPr>
            <p:ph idx="12"/>
          </p:nvPr>
        </p:nvSpPr>
        <p:spPr>
          <a:xfrm>
            <a:off x="457200" y="5638800"/>
            <a:ext cx="8229600" cy="304800"/>
          </a:xfrm>
        </p:spPr>
        <p:txBody>
          <a:bodyPr>
            <a:noAutofit/>
          </a:bodyPr>
          <a:lstStyle/>
          <a:p>
            <a:pPr marL="0" indent="0">
              <a:buNone/>
            </a:pPr>
            <a:r>
              <a:rPr lang="en-US" sz="1600" noProof="0" dirty="0">
                <a:latin typeface="+mn-lt"/>
              </a:rPr>
              <a:t>*Note that in this example, the summary statistics for the variable Year are not useful.</a:t>
            </a:r>
          </a:p>
        </p:txBody>
      </p:sp>
    </p:spTree>
    <p:extLst>
      <p:ext uri="{BB962C8B-B14F-4D97-AF65-F5344CB8AC3E}">
        <p14:creationId xmlns:p14="http://schemas.microsoft.com/office/powerpoint/2010/main" val="8761196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0" y="0"/>
            <a:ext cx="9144000" cy="838200"/>
          </a:xfrm>
        </p:spPr>
        <p:txBody>
          <a:bodyPr>
            <a:noAutofit/>
          </a:bodyPr>
          <a:lstStyle/>
          <a:p>
            <a:r>
              <a:rPr lang="en-US" sz="3600" noProof="0" dirty="0">
                <a:latin typeface="+mn-lt"/>
              </a:rPr>
              <a:t>3.2 Percentiles and Boxplots </a:t>
            </a:r>
            <a:r>
              <a:rPr lang="en-US" sz="1000" noProof="0" dirty="0">
                <a:latin typeface="+mn-lt"/>
              </a:rPr>
              <a:t>4</a:t>
            </a:r>
            <a:endParaRPr lang="en-US" sz="1000" noProof="0" dirty="0">
              <a:solidFill>
                <a:srgbClr val="1F4984"/>
              </a:solidFill>
              <a:latin typeface="+mn-lt"/>
            </a:endParaRPr>
          </a:p>
        </p:txBody>
      </p:sp>
      <p:sp>
        <p:nvSpPr>
          <p:cNvPr id="3" name="Content Placeholder 2"/>
          <p:cNvSpPr>
            <a:spLocks noGrp="1"/>
          </p:cNvSpPr>
          <p:nvPr>
            <p:ph idx="1"/>
          </p:nvPr>
        </p:nvSpPr>
        <p:spPr>
          <a:xfrm>
            <a:off x="323850" y="952500"/>
            <a:ext cx="8496300" cy="2939354"/>
          </a:xfrm>
        </p:spPr>
        <p:txBody>
          <a:bodyPr>
            <a:normAutofit/>
          </a:bodyPr>
          <a:lstStyle/>
          <a:p>
            <a:pPr marL="291600" indent="-291600">
              <a:spcBef>
                <a:spcPts val="500"/>
              </a:spcBef>
            </a:pPr>
            <a:r>
              <a:rPr lang="en-US" sz="1800" noProof="0" dirty="0">
                <a:latin typeface="+mn-lt"/>
              </a:rPr>
              <a:t>A boxplot, also referred to as a box-and-whisker plot, is a way to graphically display a five-number summary.</a:t>
            </a:r>
          </a:p>
          <a:p>
            <a:pPr marL="57150" indent="0">
              <a:buNone/>
            </a:pPr>
            <a:r>
              <a:rPr lang="en-US" sz="1800" noProof="0" dirty="0">
                <a:latin typeface="+mn-lt"/>
              </a:rPr>
              <a:t>a. Plot the five-number summary values in ascending order on the horizontal axis.</a:t>
            </a:r>
          </a:p>
          <a:p>
            <a:pPr marL="57150" indent="0">
              <a:buNone/>
            </a:pPr>
            <a:r>
              <a:rPr lang="en-US" sz="1800" noProof="0" dirty="0">
                <a:latin typeface="+mn-lt"/>
              </a:rPr>
              <a:t>b. Draw a box encompassing the first and third quartiles.</a:t>
            </a:r>
          </a:p>
          <a:p>
            <a:pPr marL="57150" indent="0">
              <a:buNone/>
            </a:pPr>
            <a:r>
              <a:rPr lang="en-US" sz="1800" noProof="0" dirty="0">
                <a:latin typeface="+mn-lt"/>
              </a:rPr>
              <a:t>c. Draw a dashed vertical line in the box at the median.</a:t>
            </a:r>
          </a:p>
          <a:p>
            <a:pPr marL="269875" indent="-212725">
              <a:buNone/>
            </a:pPr>
            <a:r>
              <a:rPr lang="en-US" sz="1800" noProof="0" dirty="0">
                <a:latin typeface="+mn-lt"/>
              </a:rPr>
              <a:t>d. Draw a line (“whisker”) that extends from Q1 to the minimum value that is not further from 1.5*IQR from Q1 (similarly for the other side).</a:t>
            </a:r>
          </a:p>
          <a:p>
            <a:pPr marL="269875" indent="-212725">
              <a:buNone/>
            </a:pPr>
            <a:r>
              <a:rPr lang="en-US" sz="1800" noProof="0" dirty="0">
                <a:latin typeface="+mn-lt"/>
              </a:rPr>
              <a:t>e. Use an asterisk (or another symbol) to indicate observations that are farther than 1.5*IQR from the box (outliers).</a:t>
            </a:r>
          </a:p>
        </p:txBody>
      </p:sp>
      <p:pic>
        <p:nvPicPr>
          <p:cNvPr id="2" name="Picture 1" descr="Generic boxplot showing the components labeled.">
            <a:extLst>
              <a:ext uri="{FF2B5EF4-FFF2-40B4-BE49-F238E27FC236}">
                <a16:creationId xmlns:a16="http://schemas.microsoft.com/office/drawing/2014/main" id="{491C13AD-F1C9-8F4F-AF28-F8A9D9668697}"/>
              </a:ext>
            </a:extLst>
          </p:cNvPr>
          <p:cNvPicPr>
            <a:picLocks noChangeAspect="1"/>
          </p:cNvPicPr>
          <p:nvPr/>
        </p:nvPicPr>
        <p:blipFill>
          <a:blip r:embed="rId3"/>
          <a:stretch>
            <a:fillRect/>
          </a:stretch>
        </p:blipFill>
        <p:spPr>
          <a:xfrm>
            <a:off x="1262789" y="3978371"/>
            <a:ext cx="6222183" cy="1441432"/>
          </a:xfrm>
          <a:prstGeom prst="rect">
            <a:avLst/>
          </a:prstGeom>
        </p:spPr>
      </p:pic>
      <p:sp>
        <p:nvSpPr>
          <p:cNvPr id="5" name="Content Placeholder 4">
            <a:extLst>
              <a:ext uri="{FF2B5EF4-FFF2-40B4-BE49-F238E27FC236}">
                <a16:creationId xmlns:a16="http://schemas.microsoft.com/office/drawing/2014/main" id="{32EA04A3-A287-4B30-9C7B-68F728FBB933}"/>
              </a:ext>
            </a:extLst>
          </p:cNvPr>
          <p:cNvSpPr>
            <a:spLocks noGrp="1"/>
          </p:cNvSpPr>
          <p:nvPr>
            <p:ph idx="10"/>
          </p:nvPr>
        </p:nvSpPr>
        <p:spPr>
          <a:xfrm>
            <a:off x="838200" y="5626886"/>
            <a:ext cx="6934200" cy="304802"/>
          </a:xfrm>
        </p:spPr>
        <p:txBody>
          <a:bodyPr>
            <a:normAutofit/>
          </a:bodyPr>
          <a:lstStyle/>
          <a:p>
            <a:r>
              <a:rPr lang="en-US" dirty="0">
                <a:hlinkClick r:id="rId4" action="ppaction://hlinksldjump"/>
              </a:rPr>
              <a:t>Access the text alternative for slide images.</a:t>
            </a:r>
            <a:endParaRPr lang="en-US" noProof="0" dirty="0"/>
          </a:p>
        </p:txBody>
      </p:sp>
    </p:spTree>
    <p:extLst>
      <p:ext uri="{BB962C8B-B14F-4D97-AF65-F5344CB8AC3E}">
        <p14:creationId xmlns:p14="http://schemas.microsoft.com/office/powerpoint/2010/main" val="663376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3.2 Percentiles and Boxplots </a:t>
            </a:r>
            <a:r>
              <a:rPr lang="en-US" sz="1000" noProof="0" dirty="0">
                <a:latin typeface="+mn-lt"/>
              </a:rPr>
              <a:t>5</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2514599"/>
          </a:xfrm>
        </p:spPr>
        <p:txBody>
          <a:bodyPr>
            <a:normAutofit fontScale="92500" lnSpcReduction="20000"/>
          </a:bodyPr>
          <a:lstStyle/>
          <a:p>
            <a:pPr marL="0" indent="0">
              <a:buNone/>
            </a:pPr>
            <a:r>
              <a:rPr lang="en-US" sz="2400" noProof="0" dirty="0">
                <a:latin typeface="+mn-lt"/>
              </a:rPr>
              <a:t>A boxplot is used to informally gauge the shape of the distribution.</a:t>
            </a:r>
          </a:p>
          <a:p>
            <a:pPr marL="291600" lvl="1" indent="-291600">
              <a:lnSpc>
                <a:spcPct val="120000"/>
              </a:lnSpc>
              <a:spcBef>
                <a:spcPts val="500"/>
              </a:spcBef>
              <a:buFont typeface="Arial" panose="020B0604020202020204" pitchFamily="34" charset="0"/>
              <a:buChar char="•"/>
            </a:pPr>
            <a:r>
              <a:rPr lang="en-US" sz="2200" noProof="0" dirty="0">
                <a:latin typeface="+mn-lt"/>
              </a:rPr>
              <a:t>Symmetry: median is in the center of the box, and the left and right whiskers are equally distant from their respective quartiles.</a:t>
            </a:r>
          </a:p>
          <a:p>
            <a:pPr marL="291600" lvl="1" indent="-291600">
              <a:lnSpc>
                <a:spcPct val="120000"/>
              </a:lnSpc>
              <a:spcBef>
                <a:spcPts val="500"/>
              </a:spcBef>
              <a:buFont typeface="Arial" panose="020B0604020202020204" pitchFamily="34" charset="0"/>
              <a:buChar char="•"/>
            </a:pPr>
            <a:r>
              <a:rPr lang="en-US" sz="2200" noProof="0" dirty="0">
                <a:latin typeface="+mn-lt"/>
              </a:rPr>
              <a:t>Positively skewed: median is left of center and the right whisker is longer than the left whisker.</a:t>
            </a:r>
          </a:p>
          <a:p>
            <a:pPr marL="291600" lvl="1" indent="-291600">
              <a:lnSpc>
                <a:spcPct val="120000"/>
              </a:lnSpc>
              <a:spcBef>
                <a:spcPts val="500"/>
              </a:spcBef>
              <a:buFont typeface="Arial" panose="020B0604020202020204" pitchFamily="34" charset="0"/>
              <a:buChar char="•"/>
            </a:pPr>
            <a:r>
              <a:rPr lang="en-US" sz="2200" noProof="0" dirty="0">
                <a:latin typeface="+mn-lt"/>
              </a:rPr>
              <a:t>Negatively skewed: median is right of center and the left whisker is longer than the right whisker.</a:t>
            </a:r>
          </a:p>
        </p:txBody>
      </p:sp>
      <p:sp>
        <p:nvSpPr>
          <p:cNvPr id="2" name="Content Placeholder 1">
            <a:extLst>
              <a:ext uri="{FF2B5EF4-FFF2-40B4-BE49-F238E27FC236}">
                <a16:creationId xmlns:a16="http://schemas.microsoft.com/office/drawing/2014/main" id="{0B6E1C4F-B079-45B0-946C-C7EC16DC15F5}"/>
              </a:ext>
            </a:extLst>
          </p:cNvPr>
          <p:cNvSpPr>
            <a:spLocks noGrp="1"/>
          </p:cNvSpPr>
          <p:nvPr>
            <p:ph idx="10"/>
          </p:nvPr>
        </p:nvSpPr>
        <p:spPr>
          <a:xfrm>
            <a:off x="457200" y="4038600"/>
            <a:ext cx="8229600" cy="1828800"/>
          </a:xfrm>
        </p:spPr>
        <p:txBody>
          <a:bodyPr>
            <a:noAutofit/>
          </a:bodyPr>
          <a:lstStyle/>
          <a:p>
            <a:pPr marL="0" indent="0">
              <a:buNone/>
            </a:pPr>
            <a:r>
              <a:rPr lang="en-US" sz="2200" noProof="0" dirty="0">
                <a:latin typeface="+mn-lt"/>
              </a:rPr>
              <a:t>If outliers exist, we need to include them when comparing the length of the whiskers.</a:t>
            </a:r>
          </a:p>
          <a:p>
            <a:pPr marL="0" indent="0">
              <a:buNone/>
            </a:pPr>
            <a:r>
              <a:rPr lang="en-US" sz="2200" noProof="0" dirty="0">
                <a:latin typeface="+mn-lt"/>
              </a:rPr>
              <a:t>Excel does not provide a simple and straightforward way to construct a boxplot.</a:t>
            </a:r>
          </a:p>
          <a:p>
            <a:pPr marL="0" indent="0">
              <a:buNone/>
            </a:pPr>
            <a:r>
              <a:rPr lang="en-US" sz="2200" noProof="0" dirty="0">
                <a:latin typeface="+mn-lt"/>
              </a:rPr>
              <a:t>R and other statistical packages offer this option.</a:t>
            </a:r>
          </a:p>
        </p:txBody>
      </p:sp>
    </p:spTree>
    <p:extLst>
      <p:ext uri="{BB962C8B-B14F-4D97-AF65-F5344CB8AC3E}">
        <p14:creationId xmlns:p14="http://schemas.microsoft.com/office/powerpoint/2010/main" val="29239428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457200" y="323593"/>
            <a:ext cx="8229600" cy="1045090"/>
          </a:xfrm>
        </p:spPr>
        <p:txBody>
          <a:bodyPr>
            <a:noAutofit/>
          </a:bodyPr>
          <a:lstStyle/>
          <a:p>
            <a:r>
              <a:rPr lang="en-US" sz="3600" noProof="0" dirty="0">
                <a:latin typeface="+mn-lt"/>
              </a:rPr>
              <a:t>3.2 Percentiles and Boxplots </a:t>
            </a:r>
            <a:r>
              <a:rPr lang="en-US" sz="1000" noProof="0" dirty="0">
                <a:latin typeface="+mn-lt"/>
              </a:rPr>
              <a:t>6</a:t>
            </a:r>
            <a:endParaRPr lang="en-US" sz="1000" noProof="0" dirty="0">
              <a:solidFill>
                <a:srgbClr val="1F4984"/>
              </a:solidFill>
              <a:latin typeface="+mn-lt"/>
            </a:endParaRPr>
          </a:p>
        </p:txBody>
      </p:sp>
      <p:sp>
        <p:nvSpPr>
          <p:cNvPr id="3" name="Content Placeholder 2"/>
          <p:cNvSpPr>
            <a:spLocks noGrp="1"/>
          </p:cNvSpPr>
          <p:nvPr>
            <p:ph idx="1"/>
          </p:nvPr>
        </p:nvSpPr>
        <p:spPr>
          <a:xfrm>
            <a:off x="457200" y="1447801"/>
            <a:ext cx="8229600" cy="457199"/>
          </a:xfrm>
        </p:spPr>
        <p:txBody>
          <a:bodyPr>
            <a:normAutofit/>
          </a:bodyPr>
          <a:lstStyle/>
          <a:p>
            <a:pPr marL="0" indent="0">
              <a:buNone/>
            </a:pPr>
            <a:r>
              <a:rPr lang="en-US" sz="2000" noProof="0" dirty="0">
                <a:latin typeface="+mn-lt"/>
              </a:rPr>
              <a:t>Example: using the five-number summaries for Growth and Value.</a:t>
            </a:r>
          </a:p>
        </p:txBody>
      </p:sp>
      <p:graphicFrame>
        <p:nvGraphicFramePr>
          <p:cNvPr id="6" name="Table 5">
            <a:extLst>
              <a:ext uri="{FF2B5EF4-FFF2-40B4-BE49-F238E27FC236}">
                <a16:creationId xmlns:a16="http://schemas.microsoft.com/office/drawing/2014/main" id="{BBA67604-EEB5-44B0-A4A8-3C747BA7C784}"/>
              </a:ext>
            </a:extLst>
          </p:cNvPr>
          <p:cNvGraphicFramePr>
            <a:graphicFrameLocks noGrp="1"/>
          </p:cNvGraphicFramePr>
          <p:nvPr>
            <p:extLst>
              <p:ext uri="{D42A27DB-BD31-4B8C-83A1-F6EECF244321}">
                <p14:modId xmlns:p14="http://schemas.microsoft.com/office/powerpoint/2010/main" val="1933416571"/>
              </p:ext>
            </p:extLst>
          </p:nvPr>
        </p:nvGraphicFramePr>
        <p:xfrm>
          <a:off x="1371600" y="2006600"/>
          <a:ext cx="6096000" cy="104140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2314570748"/>
                    </a:ext>
                  </a:extLst>
                </a:gridCol>
                <a:gridCol w="1016000">
                  <a:extLst>
                    <a:ext uri="{9D8B030D-6E8A-4147-A177-3AD203B41FA5}">
                      <a16:colId xmlns:a16="http://schemas.microsoft.com/office/drawing/2014/main" val="1268523811"/>
                    </a:ext>
                  </a:extLst>
                </a:gridCol>
                <a:gridCol w="1016000">
                  <a:extLst>
                    <a:ext uri="{9D8B030D-6E8A-4147-A177-3AD203B41FA5}">
                      <a16:colId xmlns:a16="http://schemas.microsoft.com/office/drawing/2014/main" val="3372570765"/>
                    </a:ext>
                  </a:extLst>
                </a:gridCol>
                <a:gridCol w="1016000">
                  <a:extLst>
                    <a:ext uri="{9D8B030D-6E8A-4147-A177-3AD203B41FA5}">
                      <a16:colId xmlns:a16="http://schemas.microsoft.com/office/drawing/2014/main" val="936022730"/>
                    </a:ext>
                  </a:extLst>
                </a:gridCol>
                <a:gridCol w="1016000">
                  <a:extLst>
                    <a:ext uri="{9D8B030D-6E8A-4147-A177-3AD203B41FA5}">
                      <a16:colId xmlns:a16="http://schemas.microsoft.com/office/drawing/2014/main" val="2579392721"/>
                    </a:ext>
                  </a:extLst>
                </a:gridCol>
                <a:gridCol w="1016000">
                  <a:extLst>
                    <a:ext uri="{9D8B030D-6E8A-4147-A177-3AD203B41FA5}">
                      <a16:colId xmlns:a16="http://schemas.microsoft.com/office/drawing/2014/main" val="3685086652"/>
                    </a:ext>
                  </a:extLst>
                </a:gridCol>
              </a:tblGrid>
              <a:tr h="199871">
                <a:tc>
                  <a:txBody>
                    <a:bodyPr/>
                    <a:lstStyle/>
                    <a:p>
                      <a:endParaRPr lang="en-US" sz="1600" dirty="0">
                        <a:latin typeface="+mn-lt"/>
                      </a:endParaRPr>
                    </a:p>
                  </a:txBody>
                  <a:tcPr>
                    <a:solidFill>
                      <a:schemeClr val="accent1">
                        <a:lumMod val="50000"/>
                      </a:schemeClr>
                    </a:solidFill>
                  </a:tcPr>
                </a:tc>
                <a:tc>
                  <a:txBody>
                    <a:bodyPr/>
                    <a:lstStyle/>
                    <a:p>
                      <a:pPr algn="ctr"/>
                      <a:r>
                        <a:rPr lang="en-US" sz="1600" dirty="0">
                          <a:latin typeface="+mn-lt"/>
                        </a:rPr>
                        <a:t>Min</a:t>
                      </a:r>
                    </a:p>
                  </a:txBody>
                  <a:tcPr>
                    <a:solidFill>
                      <a:schemeClr val="accent1">
                        <a:lumMod val="50000"/>
                      </a:schemeClr>
                    </a:solidFill>
                  </a:tcPr>
                </a:tc>
                <a:tc>
                  <a:txBody>
                    <a:bodyPr/>
                    <a:lstStyle/>
                    <a:p>
                      <a:pPr algn="ctr"/>
                      <a:r>
                        <a:rPr lang="en-US" sz="1600" dirty="0">
                          <a:latin typeface="+mn-lt"/>
                        </a:rPr>
                        <a:t>Q1</a:t>
                      </a:r>
                    </a:p>
                  </a:txBody>
                  <a:tcPr>
                    <a:solidFill>
                      <a:schemeClr val="accent1">
                        <a:lumMod val="50000"/>
                      </a:schemeClr>
                    </a:solidFill>
                  </a:tcPr>
                </a:tc>
                <a:tc>
                  <a:txBody>
                    <a:bodyPr/>
                    <a:lstStyle/>
                    <a:p>
                      <a:pPr algn="ctr"/>
                      <a:r>
                        <a:rPr lang="en-US" sz="1600" dirty="0">
                          <a:latin typeface="+mn-lt"/>
                        </a:rPr>
                        <a:t>Q2</a:t>
                      </a:r>
                    </a:p>
                  </a:txBody>
                  <a:tcPr>
                    <a:solidFill>
                      <a:schemeClr val="accent1">
                        <a:lumMod val="50000"/>
                      </a:schemeClr>
                    </a:solidFill>
                  </a:tcPr>
                </a:tc>
                <a:tc>
                  <a:txBody>
                    <a:bodyPr/>
                    <a:lstStyle/>
                    <a:p>
                      <a:pPr algn="ctr"/>
                      <a:r>
                        <a:rPr lang="en-US" sz="1600" dirty="0">
                          <a:latin typeface="+mn-lt"/>
                        </a:rPr>
                        <a:t>Q3</a:t>
                      </a:r>
                    </a:p>
                  </a:txBody>
                  <a:tcPr>
                    <a:solidFill>
                      <a:schemeClr val="accent1">
                        <a:lumMod val="50000"/>
                      </a:schemeClr>
                    </a:solidFill>
                  </a:tcPr>
                </a:tc>
                <a:tc>
                  <a:txBody>
                    <a:bodyPr/>
                    <a:lstStyle/>
                    <a:p>
                      <a:pPr algn="ctr"/>
                      <a:r>
                        <a:rPr lang="en-US" sz="1600" dirty="0">
                          <a:latin typeface="+mn-lt"/>
                        </a:rPr>
                        <a:t>Max</a:t>
                      </a:r>
                    </a:p>
                  </a:txBody>
                  <a:tcPr>
                    <a:solidFill>
                      <a:schemeClr val="accent1">
                        <a:lumMod val="50000"/>
                      </a:schemeClr>
                    </a:solidFill>
                  </a:tcPr>
                </a:tc>
                <a:extLst>
                  <a:ext uri="{0D108BD9-81ED-4DB2-BD59-A6C34878D82A}">
                    <a16:rowId xmlns:a16="http://schemas.microsoft.com/office/drawing/2014/main" val="3810600060"/>
                  </a:ext>
                </a:extLst>
              </a:tr>
              <a:tr h="169391">
                <a:tc>
                  <a:txBody>
                    <a:bodyPr/>
                    <a:lstStyle/>
                    <a:p>
                      <a:r>
                        <a:rPr lang="en-US" sz="1600" dirty="0">
                          <a:latin typeface="+mn-lt"/>
                        </a:rPr>
                        <a:t>Growth</a:t>
                      </a:r>
                    </a:p>
                  </a:txBody>
                  <a:tcPr/>
                </a:tc>
                <a:tc>
                  <a:txBody>
                    <a:bodyPr/>
                    <a:lstStyle/>
                    <a:p>
                      <a:pPr algn="ctr"/>
                      <a:r>
                        <a:rPr lang="en-US" sz="1600" dirty="0">
                          <a:latin typeface="+mn-lt"/>
                          <a:cs typeface="Calibri" panose="020F0502020204030204" pitchFamily="34" charset="0"/>
                        </a:rPr>
                        <a:t>−40.90</a:t>
                      </a:r>
                      <a:endParaRPr lang="en-US" sz="1600" dirty="0">
                        <a:latin typeface="+mn-lt"/>
                      </a:endParaRPr>
                    </a:p>
                  </a:txBody>
                  <a:tcPr/>
                </a:tc>
                <a:tc>
                  <a:txBody>
                    <a:bodyPr/>
                    <a:lstStyle/>
                    <a:p>
                      <a:pPr algn="ctr"/>
                      <a:r>
                        <a:rPr lang="en-US" sz="1600" dirty="0">
                          <a:latin typeface="+mn-lt"/>
                        </a:rPr>
                        <a:t>2.86</a:t>
                      </a:r>
                    </a:p>
                  </a:txBody>
                  <a:tcPr/>
                </a:tc>
                <a:tc>
                  <a:txBody>
                    <a:bodyPr/>
                    <a:lstStyle/>
                    <a:p>
                      <a:pPr algn="ctr"/>
                      <a:r>
                        <a:rPr lang="en-US" sz="1600" dirty="0">
                          <a:latin typeface="+mn-lt"/>
                          <a:cs typeface="Calibri" panose="020F0502020204030204" pitchFamily="34" charset="0"/>
                        </a:rPr>
                        <a:t>15.25</a:t>
                      </a:r>
                      <a:endParaRPr lang="en-US" sz="1600" dirty="0">
                        <a:latin typeface="+mn-lt"/>
                      </a:endParaRPr>
                    </a:p>
                  </a:txBody>
                  <a:tcPr/>
                </a:tc>
                <a:tc>
                  <a:txBody>
                    <a:bodyPr/>
                    <a:lstStyle/>
                    <a:p>
                      <a:pPr algn="ctr"/>
                      <a:r>
                        <a:rPr lang="en-US" sz="1600" dirty="0">
                          <a:latin typeface="+mn-lt"/>
                          <a:cs typeface="Calibri" panose="020F0502020204030204" pitchFamily="34" charset="0"/>
                        </a:rPr>
                        <a:t>36.97</a:t>
                      </a:r>
                      <a:endParaRPr lang="en-US" sz="1600" dirty="0">
                        <a:latin typeface="+mn-lt"/>
                      </a:endParaRPr>
                    </a:p>
                  </a:txBody>
                  <a:tcPr/>
                </a:tc>
                <a:tc>
                  <a:txBody>
                    <a:bodyPr/>
                    <a:lstStyle/>
                    <a:p>
                      <a:pPr algn="ctr"/>
                      <a:r>
                        <a:rPr lang="en-US" sz="1600" dirty="0">
                          <a:latin typeface="+mn-lt"/>
                        </a:rPr>
                        <a:t>79.48</a:t>
                      </a:r>
                    </a:p>
                  </a:txBody>
                  <a:tcPr/>
                </a:tc>
                <a:extLst>
                  <a:ext uri="{0D108BD9-81ED-4DB2-BD59-A6C34878D82A}">
                    <a16:rowId xmlns:a16="http://schemas.microsoft.com/office/drawing/2014/main" val="92120183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mn-lt"/>
                        </a:rPr>
                        <a:t>Value</a:t>
                      </a:r>
                    </a:p>
                  </a:txBody>
                  <a:tcPr/>
                </a:tc>
                <a:tc>
                  <a:txBody>
                    <a:bodyPr/>
                    <a:lstStyle/>
                    <a:p>
                      <a:pPr algn="ctr"/>
                      <a:r>
                        <a:rPr lang="en-US" sz="1600" dirty="0">
                          <a:latin typeface="+mn-lt"/>
                          <a:cs typeface="Calibri" panose="020F0502020204030204" pitchFamily="34" charset="0"/>
                        </a:rPr>
                        <a:t>−46.52</a:t>
                      </a:r>
                      <a:endParaRPr lang="en-US" sz="1600" dirty="0">
                        <a:latin typeface="+mn-lt"/>
                      </a:endParaRPr>
                    </a:p>
                  </a:txBody>
                  <a:tcPr/>
                </a:tc>
                <a:tc>
                  <a:txBody>
                    <a:bodyPr/>
                    <a:lstStyle/>
                    <a:p>
                      <a:pPr algn="ctr"/>
                      <a:r>
                        <a:rPr lang="en-US" sz="1600" dirty="0">
                          <a:latin typeface="+mn-lt"/>
                        </a:rPr>
                        <a:t>1.70</a:t>
                      </a:r>
                    </a:p>
                  </a:txBody>
                  <a:tcPr/>
                </a:tc>
                <a:tc>
                  <a:txBody>
                    <a:bodyPr/>
                    <a:lstStyle/>
                    <a:p>
                      <a:pPr algn="ctr"/>
                      <a:r>
                        <a:rPr lang="en-US" sz="1600" dirty="0">
                          <a:latin typeface="+mn-lt"/>
                        </a:rPr>
                        <a:t>15.38</a:t>
                      </a:r>
                    </a:p>
                  </a:txBody>
                  <a:tcPr/>
                </a:tc>
                <a:tc>
                  <a:txBody>
                    <a:bodyPr/>
                    <a:lstStyle/>
                    <a:p>
                      <a:pPr algn="ctr"/>
                      <a:r>
                        <a:rPr lang="en-US" sz="1600" dirty="0">
                          <a:latin typeface="+mn-lt"/>
                          <a:cs typeface="Calibri" panose="020F0502020204030204" pitchFamily="34" charset="0"/>
                        </a:rPr>
                        <a:t>22.44</a:t>
                      </a:r>
                      <a:endParaRPr lang="en-US" sz="1600" dirty="0">
                        <a:latin typeface="+mn-lt"/>
                      </a:endParaRPr>
                    </a:p>
                  </a:txBody>
                  <a:tcPr/>
                </a:tc>
                <a:tc>
                  <a:txBody>
                    <a:bodyPr/>
                    <a:lstStyle/>
                    <a:p>
                      <a:pPr algn="ctr"/>
                      <a:r>
                        <a:rPr lang="en-US" sz="1600" dirty="0">
                          <a:latin typeface="+mn-lt"/>
                        </a:rPr>
                        <a:t>44.08</a:t>
                      </a:r>
                    </a:p>
                  </a:txBody>
                  <a:tcPr/>
                </a:tc>
                <a:extLst>
                  <a:ext uri="{0D108BD9-81ED-4DB2-BD59-A6C34878D82A}">
                    <a16:rowId xmlns:a16="http://schemas.microsoft.com/office/drawing/2014/main" val="3995717620"/>
                  </a:ext>
                </a:extLst>
              </a:tr>
            </a:tbl>
          </a:graphicData>
        </a:graphic>
      </p:graphicFrame>
      <p:sp>
        <p:nvSpPr>
          <p:cNvPr id="2" name="Content Placeholder 1">
            <a:extLst>
              <a:ext uri="{FF2B5EF4-FFF2-40B4-BE49-F238E27FC236}">
                <a16:creationId xmlns:a16="http://schemas.microsoft.com/office/drawing/2014/main" id="{DAF5CCB5-6A03-485E-9375-1069BD0A5470}"/>
              </a:ext>
            </a:extLst>
          </p:cNvPr>
          <p:cNvSpPr>
            <a:spLocks noGrp="1"/>
          </p:cNvSpPr>
          <p:nvPr>
            <p:ph idx="10"/>
          </p:nvPr>
        </p:nvSpPr>
        <p:spPr>
          <a:xfrm>
            <a:off x="457200" y="3149601"/>
            <a:ext cx="8229600" cy="1041399"/>
          </a:xfrm>
        </p:spPr>
        <p:txBody>
          <a:bodyPr>
            <a:normAutofit fontScale="92500" lnSpcReduction="10000"/>
          </a:bodyPr>
          <a:lstStyle/>
          <a:p>
            <a:pPr marL="0" indent="0">
              <a:buNone/>
            </a:pPr>
            <a:r>
              <a:rPr lang="en-US" sz="2200" noProof="0" dirty="0">
                <a:latin typeface="+mn-lt"/>
              </a:rPr>
              <a:t>Find the IQR for Growth. </a:t>
            </a:r>
          </a:p>
          <a:p>
            <a:pPr marL="291600" lvl="1" indent="-291600">
              <a:spcBef>
                <a:spcPts val="500"/>
              </a:spcBef>
              <a:buFont typeface="Arial" panose="020B0604020202020204" pitchFamily="34" charset="0"/>
              <a:buChar char="•"/>
            </a:pPr>
            <a:r>
              <a:rPr lang="en-US" sz="1900" noProof="0" dirty="0">
                <a:latin typeface="+mn-lt"/>
              </a:rPr>
              <a:t>Determine whether any outliers exist.</a:t>
            </a:r>
          </a:p>
          <a:p>
            <a:pPr marL="291600" lvl="1" indent="-291600">
              <a:spcBef>
                <a:spcPts val="500"/>
              </a:spcBef>
              <a:buFont typeface="Arial" panose="020B0604020202020204" pitchFamily="34" charset="0"/>
              <a:buChar char="•"/>
            </a:pPr>
            <a:r>
              <a:rPr lang="en-US" sz="1900" noProof="0" dirty="0">
                <a:latin typeface="+mn-lt"/>
              </a:rPr>
              <a:t>Repeat for Value.</a:t>
            </a:r>
          </a:p>
        </p:txBody>
      </p:sp>
      <p:sp>
        <p:nvSpPr>
          <p:cNvPr id="4" name="Content Placeholder 3">
            <a:extLst>
              <a:ext uri="{FF2B5EF4-FFF2-40B4-BE49-F238E27FC236}">
                <a16:creationId xmlns:a16="http://schemas.microsoft.com/office/drawing/2014/main" id="{36884EEE-26BC-422A-BF8E-785C537CB30B}"/>
              </a:ext>
            </a:extLst>
          </p:cNvPr>
          <p:cNvSpPr>
            <a:spLocks noGrp="1"/>
          </p:cNvSpPr>
          <p:nvPr>
            <p:ph idx="11"/>
          </p:nvPr>
        </p:nvSpPr>
        <p:spPr>
          <a:xfrm>
            <a:off x="457200" y="4191000"/>
            <a:ext cx="8229600" cy="1066800"/>
          </a:xfrm>
        </p:spPr>
        <p:txBody>
          <a:bodyPr>
            <a:normAutofit lnSpcReduction="10000"/>
          </a:bodyPr>
          <a:lstStyle/>
          <a:p>
            <a:pPr marL="0" indent="0">
              <a:buNone/>
            </a:pPr>
            <a:r>
              <a:rPr lang="en-US" sz="2000" noProof="0" dirty="0">
                <a:latin typeface="+mn-lt"/>
              </a:rPr>
              <a:t>Is the distribution for Growth symmetric? </a:t>
            </a:r>
          </a:p>
          <a:p>
            <a:pPr marL="291600" lvl="1" indent="-291600">
              <a:spcBef>
                <a:spcPts val="500"/>
              </a:spcBef>
              <a:buFont typeface="Arial" panose="020B0604020202020204" pitchFamily="34" charset="0"/>
              <a:buChar char="•"/>
            </a:pPr>
            <a:r>
              <a:rPr lang="en-US" sz="1800" noProof="0" dirty="0">
                <a:latin typeface="+mn-lt"/>
              </a:rPr>
              <a:t>If not, comment on its skewness.</a:t>
            </a:r>
          </a:p>
          <a:p>
            <a:pPr marL="291600" lvl="1" indent="-291600">
              <a:spcBef>
                <a:spcPts val="500"/>
              </a:spcBef>
              <a:buFont typeface="Arial" panose="020B0604020202020204" pitchFamily="34" charset="0"/>
              <a:buChar char="•"/>
            </a:pPr>
            <a:r>
              <a:rPr lang="en-US" sz="1800" noProof="0" dirty="0">
                <a:latin typeface="+mn-lt"/>
              </a:rPr>
              <a:t>Repeat for value.</a:t>
            </a:r>
          </a:p>
        </p:txBody>
      </p:sp>
      <p:sp>
        <p:nvSpPr>
          <p:cNvPr id="7" name="Content Placeholder 6">
            <a:extLst>
              <a:ext uri="{FF2B5EF4-FFF2-40B4-BE49-F238E27FC236}">
                <a16:creationId xmlns:a16="http://schemas.microsoft.com/office/drawing/2014/main" id="{4DACC341-3544-4DB4-8FEF-DD437F6DEB52}"/>
              </a:ext>
            </a:extLst>
          </p:cNvPr>
          <p:cNvSpPr>
            <a:spLocks noGrp="1"/>
          </p:cNvSpPr>
          <p:nvPr>
            <p:ph idx="12"/>
          </p:nvPr>
        </p:nvSpPr>
        <p:spPr>
          <a:xfrm>
            <a:off x="457200" y="5287781"/>
            <a:ext cx="8229600" cy="685799"/>
          </a:xfrm>
        </p:spPr>
        <p:txBody>
          <a:bodyPr>
            <a:normAutofit fontScale="92500" lnSpcReduction="10000"/>
          </a:bodyPr>
          <a:lstStyle/>
          <a:p>
            <a:pPr marL="0" indent="0">
              <a:buNone/>
            </a:pPr>
            <a:r>
              <a:rPr lang="en-US" sz="2000" noProof="0" dirty="0">
                <a:latin typeface="+mn-lt"/>
              </a:rPr>
              <a:t>Use R to construct boxplots for Growth and Value. </a:t>
            </a:r>
          </a:p>
          <a:p>
            <a:pPr marL="0" indent="0">
              <a:buNone/>
            </a:pPr>
            <a:r>
              <a:rPr lang="en-US" sz="2000" noProof="0" dirty="0">
                <a:latin typeface="+mn-lt"/>
              </a:rPr>
              <a:t>Are the results consistent with the previous parts?</a:t>
            </a:r>
          </a:p>
        </p:txBody>
      </p:sp>
    </p:spTree>
    <p:extLst>
      <p:ext uri="{BB962C8B-B14F-4D97-AF65-F5344CB8AC3E}">
        <p14:creationId xmlns:p14="http://schemas.microsoft.com/office/powerpoint/2010/main" val="9488011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3.2 Percentiles and Boxplots </a:t>
            </a:r>
            <a:r>
              <a:rPr lang="en-US" sz="1000" noProof="0" dirty="0">
                <a:latin typeface="+mn-lt"/>
              </a:rPr>
              <a:t>7</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0"/>
            <a:ext cx="8229600" cy="2209799"/>
          </a:xfrm>
        </p:spPr>
        <p:txBody>
          <a:bodyPr>
            <a:normAutofit/>
          </a:bodyPr>
          <a:lstStyle/>
          <a:p>
            <a:pPr marL="0" indent="0">
              <a:buNone/>
            </a:pPr>
            <a:r>
              <a:rPr lang="en-US" sz="2000" noProof="0" dirty="0">
                <a:latin typeface="+mn-lt"/>
              </a:rPr>
              <a:t>Growth;</a:t>
            </a:r>
          </a:p>
          <a:p>
            <a:pPr marL="291600" lvl="1" indent="-291600">
              <a:spcBef>
                <a:spcPts val="500"/>
              </a:spcBef>
              <a:buFont typeface="Arial" panose="020B0604020202020204" pitchFamily="34" charset="0"/>
              <a:buChar char="•"/>
            </a:pPr>
            <a:r>
              <a:rPr lang="en-US" sz="1800" noProof="0" dirty="0">
                <a:latin typeface="+mn-lt"/>
              </a:rPr>
              <a:t>IQR = Q3 </a:t>
            </a:r>
            <a:r>
              <a:rPr lang="en-US" sz="1800" noProof="0" dirty="0">
                <a:latin typeface="Calibri" panose="020F0502020204030204" pitchFamily="34" charset="0"/>
                <a:cs typeface="Calibri" panose="020F0502020204030204" pitchFamily="34" charset="0"/>
              </a:rPr>
              <a:t>−</a:t>
            </a:r>
            <a:r>
              <a:rPr lang="en-US" sz="1800" noProof="0" dirty="0">
                <a:latin typeface="+mn-lt"/>
              </a:rPr>
              <a:t> Q1 = 36.94 </a:t>
            </a:r>
            <a:r>
              <a:rPr lang="en-US" sz="1800" noProof="0" dirty="0">
                <a:latin typeface="Calibri" panose="020F0502020204030204" pitchFamily="34" charset="0"/>
                <a:cs typeface="Calibri" panose="020F0502020204030204" pitchFamily="34" charset="0"/>
              </a:rPr>
              <a:t>−</a:t>
            </a:r>
            <a:r>
              <a:rPr lang="en-US" sz="1800" noProof="0" dirty="0">
                <a:latin typeface="+mn-lt"/>
              </a:rPr>
              <a:t> 2.86 = 34.11.</a:t>
            </a:r>
          </a:p>
          <a:p>
            <a:pPr marL="291600" lvl="1" indent="-291600">
              <a:spcBef>
                <a:spcPts val="500"/>
              </a:spcBef>
              <a:buFont typeface="Arial" panose="020B0604020202020204" pitchFamily="34" charset="0"/>
              <a:buChar char="•"/>
            </a:pPr>
            <a:r>
              <a:rPr lang="en-US" sz="1800" noProof="0" dirty="0">
                <a:latin typeface="+mn-lt"/>
              </a:rPr>
              <a:t>Limit = 1.5 × IQR = 1.5</a:t>
            </a:r>
            <a:r>
              <a:rPr lang="en-US" sz="1800" dirty="0"/>
              <a:t> × </a:t>
            </a:r>
            <a:r>
              <a:rPr lang="en-US" sz="1800" noProof="0" dirty="0">
                <a:latin typeface="+mn-lt"/>
              </a:rPr>
              <a:t>34.11 = 51.17.</a:t>
            </a:r>
          </a:p>
          <a:p>
            <a:pPr marL="291600" lvl="1" indent="-291600">
              <a:spcBef>
                <a:spcPts val="500"/>
              </a:spcBef>
              <a:buFont typeface="Arial" panose="020B0604020202020204" pitchFamily="34" charset="0"/>
              <a:buChar char="•"/>
            </a:pPr>
            <a:r>
              <a:rPr lang="en-US" sz="1800" noProof="0" dirty="0">
                <a:latin typeface="+mn-lt"/>
              </a:rPr>
              <a:t>Q1− Min = 2.86 </a:t>
            </a:r>
            <a:r>
              <a:rPr lang="en-US" sz="1800" noProof="0" dirty="0">
                <a:latin typeface="Calibri" panose="020F0502020204030204" pitchFamily="34" charset="0"/>
                <a:cs typeface="Calibri" panose="020F0502020204030204" pitchFamily="34" charset="0"/>
              </a:rPr>
              <a:t>−</a:t>
            </a:r>
            <a:r>
              <a:rPr lang="en-US" sz="1800" noProof="0" dirty="0">
                <a:latin typeface="+mn-lt"/>
              </a:rPr>
              <a:t> (</a:t>
            </a:r>
            <a:r>
              <a:rPr lang="en-US" sz="1800" noProof="0" dirty="0">
                <a:latin typeface="Calibri" panose="020F0502020204030204" pitchFamily="34" charset="0"/>
                <a:cs typeface="Calibri" panose="020F0502020204030204" pitchFamily="34" charset="0"/>
              </a:rPr>
              <a:t>− </a:t>
            </a:r>
            <a:r>
              <a:rPr lang="en-US" sz="1800" noProof="0" dirty="0">
                <a:latin typeface="+mn-lt"/>
              </a:rPr>
              <a:t>40.90) = 43.76 (left whisker).</a:t>
            </a:r>
          </a:p>
          <a:p>
            <a:pPr marL="291600" lvl="1" indent="-291600">
              <a:spcBef>
                <a:spcPts val="500"/>
              </a:spcBef>
              <a:buFont typeface="Arial" panose="020B0604020202020204" pitchFamily="34" charset="0"/>
              <a:buChar char="•"/>
            </a:pPr>
            <a:r>
              <a:rPr lang="en-US" sz="1800" noProof="0" dirty="0">
                <a:latin typeface="+mn-lt"/>
              </a:rPr>
              <a:t>Max − Q3 = 79.48 </a:t>
            </a:r>
            <a:r>
              <a:rPr lang="en-US" sz="1800" noProof="0" dirty="0">
                <a:latin typeface="Calibri" panose="020F0502020204030204" pitchFamily="34" charset="0"/>
                <a:cs typeface="Calibri" panose="020F0502020204030204" pitchFamily="34" charset="0"/>
              </a:rPr>
              <a:t>−</a:t>
            </a:r>
            <a:r>
              <a:rPr lang="en-US" sz="1800" noProof="0" dirty="0">
                <a:latin typeface="+mn-lt"/>
              </a:rPr>
              <a:t> 36.94 = 42.51 (right whisker).</a:t>
            </a:r>
          </a:p>
          <a:p>
            <a:pPr marL="291600" lvl="1" indent="-291600">
              <a:spcBef>
                <a:spcPts val="500"/>
              </a:spcBef>
              <a:buFont typeface="Arial" panose="020B0604020202020204" pitchFamily="34" charset="0"/>
              <a:buChar char="•"/>
            </a:pPr>
            <a:r>
              <a:rPr lang="en-US" sz="1800" noProof="0" dirty="0">
                <a:latin typeface="+mn-lt"/>
              </a:rPr>
              <a:t>Both are less than 51.17, no outliers.</a:t>
            </a:r>
            <a:endParaRPr lang="en-US" sz="2400" noProof="0" dirty="0">
              <a:latin typeface="+mn-lt"/>
            </a:endParaRPr>
          </a:p>
        </p:txBody>
      </p:sp>
      <p:sp>
        <p:nvSpPr>
          <p:cNvPr id="2" name="Content Placeholder 1">
            <a:extLst>
              <a:ext uri="{FF2B5EF4-FFF2-40B4-BE49-F238E27FC236}">
                <a16:creationId xmlns:a16="http://schemas.microsoft.com/office/drawing/2014/main" id="{98DA092E-B4BB-4018-BC6B-4CFA4ECFC9B2}"/>
              </a:ext>
            </a:extLst>
          </p:cNvPr>
          <p:cNvSpPr>
            <a:spLocks noGrp="1"/>
          </p:cNvSpPr>
          <p:nvPr>
            <p:ph idx="10"/>
          </p:nvPr>
        </p:nvSpPr>
        <p:spPr>
          <a:xfrm>
            <a:off x="457200" y="3810000"/>
            <a:ext cx="8229600" cy="2011180"/>
          </a:xfrm>
        </p:spPr>
        <p:txBody>
          <a:bodyPr>
            <a:normAutofit fontScale="62500" lnSpcReduction="20000"/>
          </a:bodyPr>
          <a:lstStyle/>
          <a:p>
            <a:pPr marL="0" indent="0">
              <a:buNone/>
            </a:pPr>
            <a:r>
              <a:rPr lang="en-US" sz="2900" noProof="0" dirty="0">
                <a:latin typeface="+mn-lt"/>
              </a:rPr>
              <a:t>Value:</a:t>
            </a:r>
          </a:p>
          <a:p>
            <a:pPr marL="291600" lvl="1" indent="-291600">
              <a:lnSpc>
                <a:spcPct val="120000"/>
              </a:lnSpc>
              <a:spcBef>
                <a:spcPts val="500"/>
              </a:spcBef>
              <a:buFont typeface="Arial" panose="020B0604020202020204" pitchFamily="34" charset="0"/>
              <a:buChar char="•"/>
            </a:pPr>
            <a:r>
              <a:rPr lang="en-US" sz="2600" noProof="0" dirty="0">
                <a:latin typeface="+mn-lt"/>
              </a:rPr>
              <a:t>IQR = Q3 </a:t>
            </a:r>
            <a:r>
              <a:rPr lang="en-US" noProof="0" dirty="0">
                <a:latin typeface="Calibri" panose="020F0502020204030204" pitchFamily="34" charset="0"/>
                <a:cs typeface="Calibri" panose="020F0502020204030204" pitchFamily="34" charset="0"/>
              </a:rPr>
              <a:t>−</a:t>
            </a:r>
            <a:r>
              <a:rPr lang="en-US" sz="2600" noProof="0" dirty="0">
                <a:latin typeface="+mn-lt"/>
              </a:rPr>
              <a:t> Q1 = 22.44 </a:t>
            </a:r>
            <a:r>
              <a:rPr lang="en-US" noProof="0" dirty="0">
                <a:latin typeface="Calibri" panose="020F0502020204030204" pitchFamily="34" charset="0"/>
                <a:cs typeface="Calibri" panose="020F0502020204030204" pitchFamily="34" charset="0"/>
              </a:rPr>
              <a:t>−</a:t>
            </a:r>
            <a:r>
              <a:rPr lang="en-US" sz="2600" noProof="0" dirty="0">
                <a:latin typeface="+mn-lt"/>
              </a:rPr>
              <a:t> 1.70 = 20.74.</a:t>
            </a:r>
          </a:p>
          <a:p>
            <a:pPr marL="291600" lvl="1" indent="-291600">
              <a:lnSpc>
                <a:spcPct val="120000"/>
              </a:lnSpc>
              <a:spcBef>
                <a:spcPts val="500"/>
              </a:spcBef>
              <a:buFont typeface="Arial" panose="020B0604020202020204" pitchFamily="34" charset="0"/>
              <a:buChar char="•"/>
            </a:pPr>
            <a:r>
              <a:rPr lang="en-US" sz="2600" noProof="0" dirty="0">
                <a:latin typeface="+mn-lt"/>
              </a:rPr>
              <a:t>Limit = 1.5 </a:t>
            </a:r>
            <a:r>
              <a:rPr lang="en-US" dirty="0"/>
              <a:t>× </a:t>
            </a:r>
            <a:r>
              <a:rPr lang="en-US" sz="2600" noProof="0" dirty="0">
                <a:latin typeface="+mn-lt"/>
              </a:rPr>
              <a:t>IQR = 1.5</a:t>
            </a:r>
            <a:r>
              <a:rPr lang="en-US" dirty="0"/>
              <a:t> × </a:t>
            </a:r>
            <a:r>
              <a:rPr lang="en-US" sz="2600" noProof="0" dirty="0">
                <a:latin typeface="+mn-lt"/>
              </a:rPr>
              <a:t>20.74 = 31.11.</a:t>
            </a:r>
          </a:p>
          <a:p>
            <a:pPr marL="291600" lvl="1" indent="-291600">
              <a:lnSpc>
                <a:spcPct val="120000"/>
              </a:lnSpc>
              <a:spcBef>
                <a:spcPts val="500"/>
              </a:spcBef>
              <a:buFont typeface="Arial" panose="020B0604020202020204" pitchFamily="34" charset="0"/>
              <a:buChar char="•"/>
            </a:pPr>
            <a:r>
              <a:rPr lang="en-US" sz="2600" noProof="0" dirty="0">
                <a:latin typeface="+mn-lt"/>
              </a:rPr>
              <a:t>Q1</a:t>
            </a:r>
            <a:r>
              <a:rPr lang="en-US" noProof="0" dirty="0">
                <a:latin typeface="Calibri" panose="020F0502020204030204" pitchFamily="34" charset="0"/>
                <a:cs typeface="Calibri" panose="020F0502020204030204" pitchFamily="34" charset="0"/>
              </a:rPr>
              <a:t> −</a:t>
            </a:r>
            <a:r>
              <a:rPr lang="en-US" sz="2600" noProof="0" dirty="0">
                <a:latin typeface="+mn-lt"/>
              </a:rPr>
              <a:t> Min = 1.70 </a:t>
            </a:r>
            <a:r>
              <a:rPr lang="en-US" noProof="0" dirty="0">
                <a:latin typeface="Calibri" panose="020F0502020204030204" pitchFamily="34" charset="0"/>
                <a:cs typeface="Calibri" panose="020F0502020204030204" pitchFamily="34" charset="0"/>
              </a:rPr>
              <a:t>−</a:t>
            </a:r>
            <a:r>
              <a:rPr lang="en-US" sz="2600" noProof="0" dirty="0">
                <a:latin typeface="+mn-lt"/>
              </a:rPr>
              <a:t> (</a:t>
            </a:r>
            <a:r>
              <a:rPr lang="en-US" noProof="0" dirty="0">
                <a:latin typeface="Calibri" panose="020F0502020204030204" pitchFamily="34" charset="0"/>
                <a:cs typeface="Calibri" panose="020F0502020204030204" pitchFamily="34" charset="0"/>
              </a:rPr>
              <a:t>− </a:t>
            </a:r>
            <a:r>
              <a:rPr lang="en-US" sz="2600" noProof="0" dirty="0">
                <a:latin typeface="+mn-lt"/>
              </a:rPr>
              <a:t>46.52) = 48.22 (left whisker).</a:t>
            </a:r>
          </a:p>
          <a:p>
            <a:pPr marL="291600" lvl="1" indent="-291600">
              <a:lnSpc>
                <a:spcPct val="120000"/>
              </a:lnSpc>
              <a:spcBef>
                <a:spcPts val="500"/>
              </a:spcBef>
              <a:buFont typeface="Arial" panose="020B0604020202020204" pitchFamily="34" charset="0"/>
              <a:buChar char="•"/>
            </a:pPr>
            <a:r>
              <a:rPr lang="en-US" sz="2600" noProof="0" dirty="0">
                <a:latin typeface="+mn-lt"/>
              </a:rPr>
              <a:t>Max − Q3 = 44.08 </a:t>
            </a:r>
            <a:r>
              <a:rPr lang="en-US" noProof="0" dirty="0">
                <a:latin typeface="Calibri" panose="020F0502020204030204" pitchFamily="34" charset="0"/>
                <a:cs typeface="Calibri" panose="020F0502020204030204" pitchFamily="34" charset="0"/>
              </a:rPr>
              <a:t>−</a:t>
            </a:r>
            <a:r>
              <a:rPr lang="en-US" sz="2600" noProof="0" dirty="0">
                <a:latin typeface="+mn-lt"/>
              </a:rPr>
              <a:t> 22.44 = 21.64 (right whisker).</a:t>
            </a:r>
          </a:p>
          <a:p>
            <a:pPr marL="291600" lvl="1" indent="-291600">
              <a:lnSpc>
                <a:spcPct val="120000"/>
              </a:lnSpc>
              <a:spcBef>
                <a:spcPts val="500"/>
              </a:spcBef>
              <a:buFont typeface="Arial" panose="020B0604020202020204" pitchFamily="34" charset="0"/>
              <a:buChar char="•"/>
            </a:pPr>
            <a:r>
              <a:rPr lang="en-US" sz="2600" noProof="0" dirty="0">
                <a:latin typeface="+mn-lt"/>
              </a:rPr>
              <a:t>Left whisker limit exceeds the limit, there is an outlier(s) on the left side.</a:t>
            </a:r>
          </a:p>
        </p:txBody>
      </p:sp>
    </p:spTree>
    <p:extLst>
      <p:ext uri="{BB962C8B-B14F-4D97-AF65-F5344CB8AC3E}">
        <p14:creationId xmlns:p14="http://schemas.microsoft.com/office/powerpoint/2010/main" val="24301859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3.2 Percentiles and Boxplots </a:t>
            </a:r>
            <a:r>
              <a:rPr lang="en-US" sz="1000" noProof="0" dirty="0">
                <a:latin typeface="+mn-lt"/>
              </a:rPr>
              <a:t>8</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2286000"/>
          </a:xfrm>
        </p:spPr>
        <p:txBody>
          <a:bodyPr>
            <a:normAutofit fontScale="92500" lnSpcReduction="20000"/>
          </a:bodyPr>
          <a:lstStyle/>
          <a:p>
            <a:pPr marL="0" indent="0">
              <a:buNone/>
            </a:pPr>
            <a:r>
              <a:rPr lang="en-US" sz="2200" noProof="0" dirty="0">
                <a:latin typeface="+mn-lt"/>
              </a:rPr>
              <a:t>Growth:</a:t>
            </a:r>
          </a:p>
          <a:p>
            <a:pPr marL="291600" lvl="1" indent="-291600">
              <a:lnSpc>
                <a:spcPct val="110000"/>
              </a:lnSpc>
              <a:spcBef>
                <a:spcPts val="500"/>
              </a:spcBef>
              <a:buFont typeface="Arial" panose="020B0604020202020204" pitchFamily="34" charset="0"/>
              <a:buChar char="•"/>
            </a:pPr>
            <a:r>
              <a:rPr lang="en-US" sz="1900" noProof="0" dirty="0">
                <a:latin typeface="+mn-lt"/>
              </a:rPr>
              <a:t>Median </a:t>
            </a:r>
            <a:r>
              <a:rPr lang="en-US" sz="1900" noProof="0" dirty="0">
                <a:latin typeface="+mn-lt"/>
                <a:cs typeface="Calibri" panose="020F0502020204030204" pitchFamily="34" charset="0"/>
              </a:rPr>
              <a:t>−</a:t>
            </a:r>
            <a:r>
              <a:rPr lang="en-US" sz="1900" noProof="0" dirty="0">
                <a:latin typeface="+mn-lt"/>
              </a:rPr>
              <a:t> Q1 = 15.25 </a:t>
            </a:r>
            <a:r>
              <a:rPr lang="en-US" sz="1900" noProof="0" dirty="0">
                <a:latin typeface="+mn-lt"/>
                <a:cs typeface="Calibri" panose="020F0502020204030204" pitchFamily="34" charset="0"/>
              </a:rPr>
              <a:t>−</a:t>
            </a:r>
            <a:r>
              <a:rPr lang="en-US" sz="1900" noProof="0" dirty="0">
                <a:latin typeface="+mn-lt"/>
              </a:rPr>
              <a:t> 2.86 = 12.39.</a:t>
            </a:r>
          </a:p>
          <a:p>
            <a:pPr marL="291600" lvl="1" indent="-291600">
              <a:lnSpc>
                <a:spcPct val="110000"/>
              </a:lnSpc>
              <a:spcBef>
                <a:spcPts val="500"/>
              </a:spcBef>
              <a:buFont typeface="Arial" panose="020B0604020202020204" pitchFamily="34" charset="0"/>
              <a:buChar char="•"/>
            </a:pPr>
            <a:r>
              <a:rPr lang="en-US" sz="1900" noProof="0" dirty="0">
                <a:latin typeface="+mn-lt"/>
              </a:rPr>
              <a:t>Q3 </a:t>
            </a:r>
            <a:r>
              <a:rPr lang="en-US" sz="1900" noProof="0" dirty="0">
                <a:latin typeface="+mn-lt"/>
                <a:cs typeface="Calibri" panose="020F0502020204030204" pitchFamily="34" charset="0"/>
              </a:rPr>
              <a:t>−</a:t>
            </a:r>
            <a:r>
              <a:rPr lang="en-US" sz="1900" noProof="0" dirty="0">
                <a:latin typeface="+mn-lt"/>
              </a:rPr>
              <a:t> Median = 36.97 </a:t>
            </a:r>
            <a:r>
              <a:rPr lang="en-US" sz="1900" noProof="0" dirty="0">
                <a:latin typeface="+mn-lt"/>
                <a:cs typeface="Calibri" panose="020F0502020204030204" pitchFamily="34" charset="0"/>
              </a:rPr>
              <a:t>−</a:t>
            </a:r>
            <a:r>
              <a:rPr lang="en-US" sz="1900" noProof="0" dirty="0">
                <a:latin typeface="+mn-lt"/>
              </a:rPr>
              <a:t> 15.25 = 21.72.</a:t>
            </a:r>
          </a:p>
          <a:p>
            <a:pPr marL="291600" lvl="1" indent="-291600">
              <a:lnSpc>
                <a:spcPct val="110000"/>
              </a:lnSpc>
              <a:spcBef>
                <a:spcPts val="500"/>
              </a:spcBef>
              <a:buFont typeface="Arial" panose="020B0604020202020204" pitchFamily="34" charset="0"/>
              <a:buChar char="•"/>
            </a:pPr>
            <a:r>
              <a:rPr lang="en-US" sz="1900" noProof="0" dirty="0">
                <a:latin typeface="+mn-lt"/>
              </a:rPr>
              <a:t>Since 12.39 &lt; 21.72, the median is left of center.</a:t>
            </a:r>
          </a:p>
          <a:p>
            <a:pPr marL="291600" lvl="1" indent="-291600">
              <a:lnSpc>
                <a:spcPct val="110000"/>
              </a:lnSpc>
              <a:spcBef>
                <a:spcPts val="500"/>
              </a:spcBef>
              <a:buFont typeface="Arial" panose="020B0604020202020204" pitchFamily="34" charset="0"/>
              <a:buChar char="•"/>
            </a:pPr>
            <a:r>
              <a:rPr lang="en-US" sz="1900" noProof="0" dirty="0">
                <a:latin typeface="+mn-lt"/>
              </a:rPr>
              <a:t>Left whisker is longer than the right whisker.</a:t>
            </a:r>
          </a:p>
          <a:p>
            <a:pPr marL="291600" lvl="1" indent="-291600">
              <a:lnSpc>
                <a:spcPct val="110000"/>
              </a:lnSpc>
              <a:spcBef>
                <a:spcPts val="500"/>
              </a:spcBef>
              <a:buFont typeface="Arial" panose="020B0604020202020204" pitchFamily="34" charset="0"/>
              <a:buChar char="•"/>
            </a:pPr>
            <a:r>
              <a:rPr lang="en-US" sz="1900" noProof="0" dirty="0">
                <a:latin typeface="+mn-lt"/>
              </a:rPr>
              <a:t>Skewness coefficient is negative.</a:t>
            </a:r>
          </a:p>
          <a:p>
            <a:pPr marL="291600" lvl="1" indent="-291600">
              <a:lnSpc>
                <a:spcPct val="110000"/>
              </a:lnSpc>
              <a:spcBef>
                <a:spcPts val="500"/>
              </a:spcBef>
              <a:buFont typeface="Arial" panose="020B0604020202020204" pitchFamily="34" charset="0"/>
              <a:buChar char="•"/>
            </a:pPr>
            <a:r>
              <a:rPr lang="en-US" sz="1900" noProof="0" dirty="0">
                <a:latin typeface="+mn-lt"/>
              </a:rPr>
              <a:t>The distribution is negatively skewed.</a:t>
            </a:r>
            <a:endParaRPr lang="en-US" sz="2000" noProof="0" dirty="0">
              <a:latin typeface="+mn-lt"/>
            </a:endParaRPr>
          </a:p>
        </p:txBody>
      </p:sp>
      <p:sp>
        <p:nvSpPr>
          <p:cNvPr id="2" name="Content Placeholder 1">
            <a:extLst>
              <a:ext uri="{FF2B5EF4-FFF2-40B4-BE49-F238E27FC236}">
                <a16:creationId xmlns:a16="http://schemas.microsoft.com/office/drawing/2014/main" id="{59A0754C-04CD-432D-B63B-8487ED69D241}"/>
              </a:ext>
            </a:extLst>
          </p:cNvPr>
          <p:cNvSpPr>
            <a:spLocks noGrp="1"/>
          </p:cNvSpPr>
          <p:nvPr>
            <p:ph idx="10"/>
          </p:nvPr>
        </p:nvSpPr>
        <p:spPr>
          <a:xfrm>
            <a:off x="457200" y="3962400"/>
            <a:ext cx="8229600" cy="1752599"/>
          </a:xfrm>
        </p:spPr>
        <p:txBody>
          <a:bodyPr>
            <a:normAutofit/>
          </a:bodyPr>
          <a:lstStyle/>
          <a:p>
            <a:pPr marL="0" indent="0">
              <a:buNone/>
            </a:pPr>
            <a:r>
              <a:rPr lang="en-US" sz="2000" noProof="0" dirty="0">
                <a:latin typeface="+mn-lt"/>
              </a:rPr>
              <a:t>Value (similar calculations):</a:t>
            </a:r>
          </a:p>
          <a:p>
            <a:pPr marL="291600" lvl="1" indent="-291600">
              <a:spcBef>
                <a:spcPts val="500"/>
              </a:spcBef>
              <a:buFont typeface="Arial" panose="020B0604020202020204" pitchFamily="34" charset="0"/>
              <a:buChar char="•"/>
            </a:pPr>
            <a:r>
              <a:rPr lang="en-US" sz="1800" noProof="0" dirty="0">
                <a:latin typeface="+mn-lt"/>
              </a:rPr>
              <a:t>Median falls right of center.</a:t>
            </a:r>
          </a:p>
          <a:p>
            <a:pPr marL="291600" lvl="1" indent="-291600">
              <a:spcBef>
                <a:spcPts val="500"/>
              </a:spcBef>
              <a:buFont typeface="Arial" panose="020B0604020202020204" pitchFamily="34" charset="0"/>
              <a:buChar char="•"/>
            </a:pPr>
            <a:r>
              <a:rPr lang="en-US" sz="1800" noProof="0" dirty="0">
                <a:latin typeface="+mn-lt"/>
              </a:rPr>
              <a:t>Left whisker is longer than the right whisker.</a:t>
            </a:r>
          </a:p>
          <a:p>
            <a:pPr marL="291600" lvl="1" indent="-291600">
              <a:spcBef>
                <a:spcPts val="500"/>
              </a:spcBef>
              <a:buFont typeface="Arial" panose="020B0604020202020204" pitchFamily="34" charset="0"/>
              <a:buChar char="•"/>
            </a:pPr>
            <a:r>
              <a:rPr lang="en-US" sz="1800" noProof="0" dirty="0">
                <a:latin typeface="+mn-lt"/>
              </a:rPr>
              <a:t>Skewness coefficient is negative.</a:t>
            </a:r>
          </a:p>
          <a:p>
            <a:pPr marL="291600" lvl="1" indent="-291600">
              <a:spcBef>
                <a:spcPts val="500"/>
              </a:spcBef>
              <a:buFont typeface="Arial" panose="020B0604020202020204" pitchFamily="34" charset="0"/>
              <a:buChar char="•"/>
            </a:pPr>
            <a:r>
              <a:rPr lang="en-US" sz="1800" noProof="0" dirty="0">
                <a:latin typeface="+mn-lt"/>
              </a:rPr>
              <a:t>The distribution is negatively skewed.</a:t>
            </a:r>
          </a:p>
        </p:txBody>
      </p:sp>
    </p:spTree>
    <p:extLst>
      <p:ext uri="{BB962C8B-B14F-4D97-AF65-F5344CB8AC3E}">
        <p14:creationId xmlns:p14="http://schemas.microsoft.com/office/powerpoint/2010/main" val="38680924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3.2 Percentiles and Boxplots </a:t>
            </a:r>
            <a:r>
              <a:rPr lang="en-US" sz="1000" noProof="0" dirty="0">
                <a:latin typeface="+mn-lt"/>
              </a:rPr>
              <a:t>9</a:t>
            </a:r>
            <a:endParaRPr lang="en-US" sz="1000" noProof="0" dirty="0">
              <a:solidFill>
                <a:srgbClr val="1F4984"/>
              </a:solidFill>
              <a:latin typeface="+mn-lt"/>
            </a:endParaRPr>
          </a:p>
        </p:txBody>
      </p:sp>
      <p:sp>
        <p:nvSpPr>
          <p:cNvPr id="4" name="Content Placeholder 3">
            <a:extLst>
              <a:ext uri="{FF2B5EF4-FFF2-40B4-BE49-F238E27FC236}">
                <a16:creationId xmlns:a16="http://schemas.microsoft.com/office/drawing/2014/main" id="{D3DE5C48-87FA-4AB5-B41F-427DC398E8A4}"/>
              </a:ext>
            </a:extLst>
          </p:cNvPr>
          <p:cNvSpPr>
            <a:spLocks noGrp="1"/>
          </p:cNvSpPr>
          <p:nvPr>
            <p:ph idx="1"/>
          </p:nvPr>
        </p:nvSpPr>
        <p:spPr>
          <a:xfrm>
            <a:off x="381000" y="1666824"/>
            <a:ext cx="2133600" cy="390576"/>
          </a:xfrm>
        </p:spPr>
        <p:txBody>
          <a:bodyPr>
            <a:normAutofit lnSpcReduction="10000"/>
          </a:bodyPr>
          <a:lstStyle/>
          <a:p>
            <a:pPr marL="291600" indent="-291600">
              <a:spcBef>
                <a:spcPts val="500"/>
              </a:spcBef>
            </a:pPr>
            <a:r>
              <a:rPr lang="en-US" sz="2000" noProof="0" dirty="0">
                <a:latin typeface="+mn-lt"/>
              </a:rPr>
              <a:t>Boxplot with R.</a:t>
            </a:r>
          </a:p>
        </p:txBody>
      </p:sp>
      <p:pic>
        <p:nvPicPr>
          <p:cNvPr id="2" name="Picture 1" descr="A boxplot program in R. ">
            <a:extLst>
              <a:ext uri="{FF2B5EF4-FFF2-40B4-BE49-F238E27FC236}">
                <a16:creationId xmlns:a16="http://schemas.microsoft.com/office/drawing/2014/main" id="{9EDA032C-3159-0B4E-9BDF-27E6B6421B23}"/>
              </a:ext>
            </a:extLst>
          </p:cNvPr>
          <p:cNvPicPr>
            <a:picLocks noChangeAspect="1"/>
          </p:cNvPicPr>
          <p:nvPr/>
        </p:nvPicPr>
        <p:blipFill>
          <a:blip r:embed="rId3"/>
          <a:stretch>
            <a:fillRect/>
          </a:stretch>
        </p:blipFill>
        <p:spPr>
          <a:xfrm>
            <a:off x="2691350" y="1524000"/>
            <a:ext cx="6224050" cy="808182"/>
          </a:xfrm>
          <a:prstGeom prst="rect">
            <a:avLst/>
          </a:prstGeom>
        </p:spPr>
      </p:pic>
      <p:pic>
        <p:nvPicPr>
          <p:cNvPr id="5" name="Picture 4" descr="Two boxplots: One for value and one for growth displaying annual returns for 1984 through 2019 in percent."/>
          <p:cNvPicPr>
            <a:picLocks noChangeAspect="1"/>
          </p:cNvPicPr>
          <p:nvPr/>
        </p:nvPicPr>
        <p:blipFill rotWithShape="1">
          <a:blip r:embed="rId4" cstate="print">
            <a:extLst>
              <a:ext uri="{28A0092B-C50C-407E-A947-70E740481C1C}">
                <a14:useLocalDpi xmlns:a14="http://schemas.microsoft.com/office/drawing/2010/main" val="0"/>
              </a:ext>
            </a:extLst>
          </a:blip>
          <a:srcRect b="11718"/>
          <a:stretch/>
        </p:blipFill>
        <p:spPr>
          <a:xfrm>
            <a:off x="1724041" y="2587613"/>
            <a:ext cx="5924519" cy="2298406"/>
          </a:xfrm>
          <a:prstGeom prst="rect">
            <a:avLst/>
          </a:prstGeom>
        </p:spPr>
      </p:pic>
      <p:sp>
        <p:nvSpPr>
          <p:cNvPr id="6" name="Content Placeholder 5">
            <a:extLst>
              <a:ext uri="{FF2B5EF4-FFF2-40B4-BE49-F238E27FC236}">
                <a16:creationId xmlns:a16="http://schemas.microsoft.com/office/drawing/2014/main" id="{2FFD0199-97B1-4CA9-8D56-56934DEE0ADD}"/>
              </a:ext>
            </a:extLst>
          </p:cNvPr>
          <p:cNvSpPr>
            <a:spLocks noGrp="1"/>
          </p:cNvSpPr>
          <p:nvPr>
            <p:ph idx="10"/>
          </p:nvPr>
        </p:nvSpPr>
        <p:spPr>
          <a:xfrm>
            <a:off x="457200" y="5011992"/>
            <a:ext cx="8229600" cy="386050"/>
          </a:xfrm>
        </p:spPr>
        <p:txBody>
          <a:bodyPr>
            <a:normAutofit/>
          </a:bodyPr>
          <a:lstStyle/>
          <a:p>
            <a:pPr marL="0" indent="0" algn="ctr">
              <a:buNone/>
            </a:pPr>
            <a:r>
              <a:rPr lang="en-US" sz="1600" noProof="0" dirty="0">
                <a:latin typeface="+mn-lt"/>
              </a:rPr>
              <a:t>Annual Returns, 19</a:t>
            </a:r>
            <a:r>
              <a:rPr lang="en-US" sz="100" noProof="0" dirty="0">
                <a:latin typeface="+mn-lt"/>
              </a:rPr>
              <a:t> </a:t>
            </a:r>
            <a:r>
              <a:rPr lang="en-US" sz="1600" noProof="0" dirty="0">
                <a:latin typeface="+mn-lt"/>
              </a:rPr>
              <a:t>84 to 20</a:t>
            </a:r>
            <a:r>
              <a:rPr lang="en-US" sz="100" noProof="0" dirty="0">
                <a:latin typeface="+mn-lt"/>
              </a:rPr>
              <a:t> </a:t>
            </a:r>
            <a:r>
              <a:rPr lang="en-US" sz="1600" noProof="0" dirty="0">
                <a:latin typeface="+mn-lt"/>
              </a:rPr>
              <a:t>19 (in percent)</a:t>
            </a:r>
          </a:p>
        </p:txBody>
      </p:sp>
      <p:sp>
        <p:nvSpPr>
          <p:cNvPr id="7" name="Content Placeholder 4">
            <a:extLst>
              <a:ext uri="{FF2B5EF4-FFF2-40B4-BE49-F238E27FC236}">
                <a16:creationId xmlns:a16="http://schemas.microsoft.com/office/drawing/2014/main" id="{32EA04A3-A287-4B30-9C7B-68F728FBB933}"/>
              </a:ext>
            </a:extLst>
          </p:cNvPr>
          <p:cNvSpPr>
            <a:spLocks noGrp="1"/>
          </p:cNvSpPr>
          <p:nvPr>
            <p:ph idx="10"/>
          </p:nvPr>
        </p:nvSpPr>
        <p:spPr>
          <a:xfrm>
            <a:off x="838200" y="5626886"/>
            <a:ext cx="6934200" cy="304802"/>
          </a:xfrm>
        </p:spPr>
        <p:txBody>
          <a:bodyPr>
            <a:normAutofit/>
          </a:bodyPr>
          <a:lstStyle/>
          <a:p>
            <a:pPr marL="0" indent="0" algn="ctr">
              <a:buNone/>
            </a:pPr>
            <a:r>
              <a:rPr lang="en-US" sz="1200" dirty="0">
                <a:latin typeface="+mn-lt"/>
                <a:hlinkClick r:id="rId5" action="ppaction://hlinksldjump"/>
              </a:rPr>
              <a:t>Access the text alternative for slide images.</a:t>
            </a:r>
            <a:endParaRPr lang="en-US" sz="1200" noProof="0" dirty="0">
              <a:latin typeface="+mn-lt"/>
            </a:endParaRPr>
          </a:p>
        </p:txBody>
      </p:sp>
    </p:spTree>
    <p:extLst>
      <p:ext uri="{BB962C8B-B14F-4D97-AF65-F5344CB8AC3E}">
        <p14:creationId xmlns:p14="http://schemas.microsoft.com/office/powerpoint/2010/main" val="10598224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457200" y="488115"/>
            <a:ext cx="8229600" cy="716047"/>
          </a:xfrm>
        </p:spPr>
        <p:txBody>
          <a:bodyPr>
            <a:noAutofit/>
          </a:bodyPr>
          <a:lstStyle/>
          <a:p>
            <a:r>
              <a:rPr lang="en-US" sz="3600" noProof="0" dirty="0">
                <a:latin typeface="+mn-lt"/>
              </a:rPr>
              <a:t>3.3 The Geometric Mean </a:t>
            </a:r>
            <a:r>
              <a:rPr lang="en-US" sz="1000" noProof="0" dirty="0">
                <a:latin typeface="+mn-lt"/>
              </a:rPr>
              <a:t>1</a:t>
            </a:r>
            <a:endParaRPr lang="en-US" sz="1000" noProof="0" dirty="0">
              <a:solidFill>
                <a:srgbClr val="1F4984"/>
              </a:solidFill>
              <a:latin typeface="+mn-lt"/>
            </a:endParaRPr>
          </a:p>
        </p:txBody>
      </p:sp>
      <p:sp>
        <p:nvSpPr>
          <p:cNvPr id="3" name="Content Placeholder 2"/>
          <p:cNvSpPr>
            <a:spLocks noGrp="1"/>
          </p:cNvSpPr>
          <p:nvPr>
            <p:ph idx="1"/>
          </p:nvPr>
        </p:nvSpPr>
        <p:spPr>
          <a:xfrm>
            <a:off x="457200" y="1174231"/>
            <a:ext cx="8229600" cy="1066800"/>
          </a:xfrm>
        </p:spPr>
        <p:txBody>
          <a:bodyPr>
            <a:normAutofit lnSpcReduction="10000"/>
          </a:bodyPr>
          <a:lstStyle/>
          <a:p>
            <a:pPr marL="0" indent="0">
              <a:buNone/>
            </a:pPr>
            <a:r>
              <a:rPr lang="en-US" sz="2000" noProof="0" dirty="0">
                <a:latin typeface="+mn-lt"/>
              </a:rPr>
              <a:t>The arithmetic mean is additive.</a:t>
            </a:r>
          </a:p>
          <a:p>
            <a:pPr marL="291600" lvl="1" indent="-291600">
              <a:spcBef>
                <a:spcPts val="500"/>
              </a:spcBef>
              <a:buFont typeface="Arial" panose="020B0604020202020204" pitchFamily="34" charset="0"/>
              <a:buChar char="•"/>
            </a:pPr>
            <a:r>
              <a:rPr lang="en-US" sz="1800" noProof="0" dirty="0">
                <a:latin typeface="+mn-lt"/>
              </a:rPr>
              <a:t>Ignores the effects of compounding.</a:t>
            </a:r>
          </a:p>
          <a:p>
            <a:pPr marL="291600" lvl="1" indent="-291600">
              <a:spcBef>
                <a:spcPts val="500"/>
              </a:spcBef>
              <a:buFont typeface="Arial" panose="020B0604020202020204" pitchFamily="34" charset="0"/>
              <a:buChar char="•"/>
            </a:pPr>
            <a:r>
              <a:rPr lang="en-US" sz="1800" noProof="0" dirty="0">
                <a:latin typeface="+mn-lt"/>
              </a:rPr>
              <a:t>Suitable for analyzing a one-year investment.</a:t>
            </a:r>
          </a:p>
        </p:txBody>
      </p:sp>
      <p:sp>
        <p:nvSpPr>
          <p:cNvPr id="4" name="Content Placeholder 3">
            <a:extLst>
              <a:ext uri="{FF2B5EF4-FFF2-40B4-BE49-F238E27FC236}">
                <a16:creationId xmlns:a16="http://schemas.microsoft.com/office/drawing/2014/main" id="{CCB0FF2F-6E61-4968-8FEC-03C70B0CDF0D}"/>
              </a:ext>
            </a:extLst>
          </p:cNvPr>
          <p:cNvSpPr>
            <a:spLocks noGrp="1"/>
          </p:cNvSpPr>
          <p:nvPr>
            <p:ph idx="10"/>
          </p:nvPr>
        </p:nvSpPr>
        <p:spPr>
          <a:xfrm>
            <a:off x="457200" y="2241030"/>
            <a:ext cx="8229600" cy="1127963"/>
          </a:xfrm>
        </p:spPr>
        <p:txBody>
          <a:bodyPr>
            <a:normAutofit fontScale="92500" lnSpcReduction="10000"/>
          </a:bodyPr>
          <a:lstStyle/>
          <a:p>
            <a:pPr marL="0" indent="0">
              <a:buNone/>
            </a:pPr>
            <a:r>
              <a:rPr lang="en-US" sz="2200" noProof="0" dirty="0">
                <a:latin typeface="+mn-lt"/>
              </a:rPr>
              <a:t>The geometric mean is a multiplicative average.</a:t>
            </a:r>
          </a:p>
          <a:p>
            <a:pPr marL="291600" lvl="1" indent="-291600">
              <a:lnSpc>
                <a:spcPct val="120000"/>
              </a:lnSpc>
              <a:spcBef>
                <a:spcPts val="500"/>
              </a:spcBef>
              <a:buFont typeface="Arial" panose="020B0604020202020204" pitchFamily="34" charset="0"/>
              <a:buChar char="•"/>
            </a:pPr>
            <a:r>
              <a:rPr lang="en-US" sz="1900" noProof="0" dirty="0">
                <a:latin typeface="+mn-lt"/>
              </a:rPr>
              <a:t>Smaller than the arithmetic mean.</a:t>
            </a:r>
          </a:p>
          <a:p>
            <a:pPr marL="291600" lvl="1" indent="-291600">
              <a:lnSpc>
                <a:spcPct val="120000"/>
              </a:lnSpc>
              <a:spcBef>
                <a:spcPts val="500"/>
              </a:spcBef>
              <a:buFont typeface="Arial" panose="020B0604020202020204" pitchFamily="34" charset="0"/>
              <a:buChar char="•"/>
            </a:pPr>
            <a:r>
              <a:rPr lang="en-US" sz="1900" noProof="0" dirty="0">
                <a:latin typeface="+mn-lt"/>
              </a:rPr>
              <a:t>Less sensitive to outliers.</a:t>
            </a:r>
            <a:endParaRPr lang="en-US" noProof="0" dirty="0">
              <a:latin typeface="+mn-lt"/>
            </a:endParaRPr>
          </a:p>
        </p:txBody>
      </p:sp>
      <p:sp>
        <p:nvSpPr>
          <p:cNvPr id="5" name="Content Placeholder 4">
            <a:extLst>
              <a:ext uri="{FF2B5EF4-FFF2-40B4-BE49-F238E27FC236}">
                <a16:creationId xmlns:a16="http://schemas.microsoft.com/office/drawing/2014/main" id="{D81D46B1-BC29-4CA4-8EA4-0FC34C2B26CD}"/>
              </a:ext>
            </a:extLst>
          </p:cNvPr>
          <p:cNvSpPr>
            <a:spLocks noGrp="1"/>
          </p:cNvSpPr>
          <p:nvPr>
            <p:ph idx="11"/>
          </p:nvPr>
        </p:nvSpPr>
        <p:spPr>
          <a:xfrm>
            <a:off x="457200" y="3429000"/>
            <a:ext cx="8229600" cy="1127963"/>
          </a:xfrm>
        </p:spPr>
        <p:txBody>
          <a:bodyPr>
            <a:normAutofit fontScale="92500" lnSpcReduction="10000"/>
          </a:bodyPr>
          <a:lstStyle/>
          <a:p>
            <a:pPr marL="0" indent="0">
              <a:buNone/>
            </a:pPr>
            <a:r>
              <a:rPr lang="en-US" sz="2200" noProof="0" dirty="0">
                <a:latin typeface="+mn-lt"/>
              </a:rPr>
              <a:t>The geometric mean is:</a:t>
            </a:r>
          </a:p>
          <a:p>
            <a:pPr marL="291600" lvl="1" indent="-291600">
              <a:lnSpc>
                <a:spcPct val="120000"/>
              </a:lnSpc>
              <a:spcBef>
                <a:spcPts val="500"/>
              </a:spcBef>
              <a:buFont typeface="Arial" panose="020B0604020202020204" pitchFamily="34" charset="0"/>
              <a:buChar char="•"/>
            </a:pPr>
            <a:r>
              <a:rPr lang="en-US" sz="1900" noProof="0" dirty="0">
                <a:latin typeface="+mn-lt"/>
              </a:rPr>
              <a:t>Relevant measure when evaluating investment returns over several years.</a:t>
            </a:r>
          </a:p>
          <a:p>
            <a:pPr marL="291600" lvl="1" indent="-291600">
              <a:lnSpc>
                <a:spcPct val="120000"/>
              </a:lnSpc>
              <a:spcBef>
                <a:spcPts val="500"/>
              </a:spcBef>
              <a:buFont typeface="Arial" panose="020B0604020202020204" pitchFamily="34" charset="0"/>
              <a:buChar char="•"/>
            </a:pPr>
            <a:r>
              <a:rPr lang="en-US" sz="1900" noProof="0" dirty="0">
                <a:latin typeface="+mn-lt"/>
              </a:rPr>
              <a:t>Calculating the average growth rates.</a:t>
            </a:r>
          </a:p>
        </p:txBody>
      </p:sp>
      <p:sp>
        <p:nvSpPr>
          <p:cNvPr id="6" name="Content Placeholder 5">
            <a:extLst>
              <a:ext uri="{FF2B5EF4-FFF2-40B4-BE49-F238E27FC236}">
                <a16:creationId xmlns:a16="http://schemas.microsoft.com/office/drawing/2014/main" id="{A40C60BD-465C-4EF3-8487-6A6C8C30182D}"/>
              </a:ext>
            </a:extLst>
          </p:cNvPr>
          <p:cNvSpPr>
            <a:spLocks noGrp="1"/>
          </p:cNvSpPr>
          <p:nvPr>
            <p:ph idx="12"/>
          </p:nvPr>
        </p:nvSpPr>
        <p:spPr>
          <a:xfrm>
            <a:off x="457200" y="4572000"/>
            <a:ext cx="8229600" cy="730769"/>
          </a:xfrm>
        </p:spPr>
        <p:txBody>
          <a:bodyPr>
            <a:normAutofit/>
          </a:bodyPr>
          <a:lstStyle/>
          <a:p>
            <a:pPr marL="0" indent="0">
              <a:buNone/>
            </a:pPr>
            <a:r>
              <a:rPr lang="en-US" sz="2000" noProof="0" dirty="0">
                <a:latin typeface="+mn-lt"/>
              </a:rPr>
              <a:t>For </a:t>
            </a:r>
            <a:r>
              <a:rPr lang="en-US" sz="2000" i="1" noProof="0" dirty="0">
                <a:latin typeface="+mn-lt"/>
              </a:rPr>
              <a:t>n</a:t>
            </a:r>
            <a:r>
              <a:rPr lang="en-US" sz="2000" noProof="0" dirty="0">
                <a:latin typeface="+mn-lt"/>
              </a:rPr>
              <a:t> multiperiod returns </a:t>
            </a:r>
            <a:r>
              <a:rPr lang="en-US" sz="2000" i="1" noProof="0" dirty="0">
                <a:latin typeface="+mn-lt"/>
              </a:rPr>
              <a:t>R</a:t>
            </a:r>
            <a:r>
              <a:rPr lang="en-US" sz="2000" baseline="-25000" noProof="0" dirty="0">
                <a:latin typeface="+mn-lt"/>
              </a:rPr>
              <a:t>1</a:t>
            </a:r>
            <a:r>
              <a:rPr lang="en-US" sz="2000" noProof="0" dirty="0">
                <a:latin typeface="+mn-lt"/>
              </a:rPr>
              <a:t>, </a:t>
            </a:r>
            <a:r>
              <a:rPr lang="en-US" sz="2000" i="1" noProof="0" dirty="0">
                <a:latin typeface="+mn-lt"/>
              </a:rPr>
              <a:t>R</a:t>
            </a:r>
            <a:r>
              <a:rPr lang="en-US" sz="2000" baseline="-25000" noProof="0" dirty="0">
                <a:latin typeface="+mn-lt"/>
              </a:rPr>
              <a:t>2</a:t>
            </a:r>
            <a:r>
              <a:rPr lang="en-US" sz="2000" noProof="0" dirty="0">
                <a:latin typeface="+mn-lt"/>
              </a:rPr>
              <a:t>, …, </a:t>
            </a:r>
            <a:r>
              <a:rPr lang="en-US" sz="2000" i="1" noProof="0" dirty="0">
                <a:latin typeface="+mn-lt"/>
              </a:rPr>
              <a:t>R</a:t>
            </a:r>
            <a:r>
              <a:rPr lang="en-US" sz="2000" baseline="-25000" noProof="0" dirty="0">
                <a:latin typeface="+mn-lt"/>
              </a:rPr>
              <a:t>3</a:t>
            </a:r>
            <a:r>
              <a:rPr lang="en-US" sz="2000" noProof="0" dirty="0">
                <a:latin typeface="+mn-lt"/>
              </a:rPr>
              <a:t>, the geometric mean return </a:t>
            </a:r>
            <a:r>
              <a:rPr lang="en-US" sz="2000" i="1" noProof="0" dirty="0">
                <a:latin typeface="+mn-lt"/>
              </a:rPr>
              <a:t>G</a:t>
            </a:r>
            <a:r>
              <a:rPr lang="en-US" sz="2000" i="1" baseline="-25000" noProof="0" dirty="0">
                <a:latin typeface="+mn-lt"/>
              </a:rPr>
              <a:t>R</a:t>
            </a:r>
            <a:r>
              <a:rPr lang="en-US" sz="2000" noProof="0" dirty="0">
                <a:latin typeface="+mn-lt"/>
              </a:rPr>
              <a:t> is given by the below.</a:t>
            </a:r>
          </a:p>
        </p:txBody>
      </p:sp>
      <p:graphicFrame>
        <p:nvGraphicFramePr>
          <p:cNvPr id="2" name="Object 1">
            <a:extLst>
              <a:ext uri="{FF2B5EF4-FFF2-40B4-BE49-F238E27FC236}">
                <a16:creationId xmlns:a16="http://schemas.microsoft.com/office/drawing/2014/main" id="{1690F522-CBC8-4100-A7EF-1E868B726EDC}"/>
              </a:ext>
            </a:extLst>
          </p:cNvPr>
          <p:cNvGraphicFramePr>
            <a:graphicFrameLocks noChangeAspect="1"/>
          </p:cNvGraphicFramePr>
          <p:nvPr>
            <p:extLst>
              <p:ext uri="{D42A27DB-BD31-4B8C-83A1-F6EECF244321}">
                <p14:modId xmlns:p14="http://schemas.microsoft.com/office/powerpoint/2010/main" val="202351520"/>
              </p:ext>
            </p:extLst>
          </p:nvPr>
        </p:nvGraphicFramePr>
        <p:xfrm>
          <a:off x="1695077" y="5410200"/>
          <a:ext cx="3658347" cy="465607"/>
        </p:xfrm>
        <a:graphic>
          <a:graphicData uri="http://schemas.openxmlformats.org/presentationml/2006/ole">
            <mc:AlternateContent xmlns:mc="http://schemas.openxmlformats.org/markup-compatibility/2006">
              <mc:Choice xmlns:v="urn:schemas-microsoft-com:vml" Requires="v">
                <p:oleObj spid="_x0000_s26713" name="Equation" r:id="rId4" imgW="2095200" imgH="266400" progId="Equation.DSMT4">
                  <p:embed/>
                </p:oleObj>
              </mc:Choice>
              <mc:Fallback>
                <p:oleObj name="Equation" r:id="rId4" imgW="2095200" imgH="266400" progId="Equation.DSMT4">
                  <p:embed/>
                  <p:pic>
                    <p:nvPicPr>
                      <p:cNvPr id="0" name=""/>
                      <p:cNvPicPr/>
                      <p:nvPr/>
                    </p:nvPicPr>
                    <p:blipFill>
                      <a:blip r:embed="rId5"/>
                      <a:stretch>
                        <a:fillRect/>
                      </a:stretch>
                    </p:blipFill>
                    <p:spPr>
                      <a:xfrm>
                        <a:off x="1695077" y="5410200"/>
                        <a:ext cx="3658347" cy="465607"/>
                      </a:xfrm>
                      <a:prstGeom prst="rect">
                        <a:avLst/>
                      </a:prstGeom>
                    </p:spPr>
                  </p:pic>
                </p:oleObj>
              </mc:Fallback>
            </mc:AlternateContent>
          </a:graphicData>
        </a:graphic>
      </p:graphicFrame>
    </p:spTree>
    <p:extLst>
      <p:ext uri="{BB962C8B-B14F-4D97-AF65-F5344CB8AC3E}">
        <p14:creationId xmlns:p14="http://schemas.microsoft.com/office/powerpoint/2010/main" val="25190772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345A7-BD7B-447D-A115-DF5235A72B10}"/>
              </a:ext>
            </a:extLst>
          </p:cNvPr>
          <p:cNvSpPr>
            <a:spLocks noGrp="1"/>
          </p:cNvSpPr>
          <p:nvPr>
            <p:ph type="title"/>
          </p:nvPr>
        </p:nvSpPr>
        <p:spPr>
          <a:xfrm>
            <a:off x="457200" y="304800"/>
            <a:ext cx="8229600" cy="823077"/>
          </a:xfrm>
        </p:spPr>
        <p:txBody>
          <a:bodyPr/>
          <a:lstStyle/>
          <a:p>
            <a:r>
              <a:rPr lang="en-US" noProof="0" dirty="0">
                <a:latin typeface="+mn-lt"/>
              </a:rPr>
              <a:t>3.3 The Geometric Mean </a:t>
            </a:r>
            <a:r>
              <a:rPr lang="en-US" sz="1000" noProof="0" dirty="0">
                <a:latin typeface="+mn-lt"/>
              </a:rPr>
              <a:t>2</a:t>
            </a:r>
          </a:p>
        </p:txBody>
      </p:sp>
      <p:sp>
        <p:nvSpPr>
          <p:cNvPr id="3" name="Content Placeholder 2">
            <a:extLst>
              <a:ext uri="{FF2B5EF4-FFF2-40B4-BE49-F238E27FC236}">
                <a16:creationId xmlns:a16="http://schemas.microsoft.com/office/drawing/2014/main" id="{AE552DAF-37F1-412C-9E5D-57D62A70FADD}"/>
              </a:ext>
            </a:extLst>
          </p:cNvPr>
          <p:cNvSpPr>
            <a:spLocks noGrp="1"/>
          </p:cNvSpPr>
          <p:nvPr>
            <p:ph idx="1"/>
          </p:nvPr>
        </p:nvSpPr>
        <p:spPr>
          <a:xfrm>
            <a:off x="457200" y="1219200"/>
            <a:ext cx="6934200" cy="380999"/>
          </a:xfrm>
        </p:spPr>
        <p:txBody>
          <a:bodyPr>
            <a:normAutofit lnSpcReduction="10000"/>
          </a:bodyPr>
          <a:lstStyle/>
          <a:p>
            <a:pPr marL="291600" indent="-291600">
              <a:spcBef>
                <a:spcPts val="500"/>
              </a:spcBef>
            </a:pPr>
            <a:r>
              <a:rPr lang="en-US" sz="2000" noProof="0" dirty="0">
                <a:latin typeface="+mn-lt"/>
              </a:rPr>
              <a:t>Example: given an initial investment of $1,000 over two years.</a:t>
            </a:r>
          </a:p>
        </p:txBody>
      </p:sp>
      <p:graphicFrame>
        <p:nvGraphicFramePr>
          <p:cNvPr id="9" name="Table 4">
            <a:extLst>
              <a:ext uri="{FF2B5EF4-FFF2-40B4-BE49-F238E27FC236}">
                <a16:creationId xmlns:a16="http://schemas.microsoft.com/office/drawing/2014/main" id="{F295D39F-FB93-4A7E-928E-C10C4818440B}"/>
              </a:ext>
            </a:extLst>
          </p:cNvPr>
          <p:cNvGraphicFramePr>
            <a:graphicFrameLocks noGrp="1"/>
          </p:cNvGraphicFramePr>
          <p:nvPr>
            <p:extLst>
              <p:ext uri="{D42A27DB-BD31-4B8C-83A1-F6EECF244321}">
                <p14:modId xmlns:p14="http://schemas.microsoft.com/office/powerpoint/2010/main" val="2140456786"/>
              </p:ext>
            </p:extLst>
          </p:nvPr>
        </p:nvGraphicFramePr>
        <p:xfrm>
          <a:off x="1600200" y="1676400"/>
          <a:ext cx="6096000" cy="914400"/>
        </p:xfrm>
        <a:graphic>
          <a:graphicData uri="http://schemas.openxmlformats.org/drawingml/2006/table">
            <a:tbl>
              <a:tblPr firstRow="1" bandRow="1">
                <a:tableStyleId>{5C22544A-7EE6-4342-B048-85BDC9FD1C3A}</a:tableStyleId>
              </a:tblPr>
              <a:tblGrid>
                <a:gridCol w="990600">
                  <a:extLst>
                    <a:ext uri="{9D8B030D-6E8A-4147-A177-3AD203B41FA5}">
                      <a16:colId xmlns:a16="http://schemas.microsoft.com/office/drawing/2014/main" val="400598314"/>
                    </a:ext>
                  </a:extLst>
                </a:gridCol>
                <a:gridCol w="1219200">
                  <a:extLst>
                    <a:ext uri="{9D8B030D-6E8A-4147-A177-3AD203B41FA5}">
                      <a16:colId xmlns:a16="http://schemas.microsoft.com/office/drawing/2014/main" val="1306072597"/>
                    </a:ext>
                  </a:extLst>
                </a:gridCol>
                <a:gridCol w="3886200">
                  <a:extLst>
                    <a:ext uri="{9D8B030D-6E8A-4147-A177-3AD203B41FA5}">
                      <a16:colId xmlns:a16="http://schemas.microsoft.com/office/drawing/2014/main" val="263989540"/>
                    </a:ext>
                  </a:extLst>
                </a:gridCol>
              </a:tblGrid>
              <a:tr h="304800">
                <a:tc>
                  <a:txBody>
                    <a:bodyPr/>
                    <a:lstStyle/>
                    <a:p>
                      <a:pPr algn="ctr"/>
                      <a:r>
                        <a:rPr lang="en-US" sz="1400" dirty="0"/>
                        <a:t>Year</a:t>
                      </a:r>
                    </a:p>
                  </a:txBody>
                  <a:tcPr>
                    <a:solidFill>
                      <a:schemeClr val="accent1">
                        <a:lumMod val="50000"/>
                      </a:schemeClr>
                    </a:solidFill>
                  </a:tcPr>
                </a:tc>
                <a:tc>
                  <a:txBody>
                    <a:bodyPr/>
                    <a:lstStyle/>
                    <a:p>
                      <a:pPr algn="ctr"/>
                      <a:r>
                        <a:rPr lang="en-US" sz="1400" dirty="0"/>
                        <a:t>Return %</a:t>
                      </a:r>
                    </a:p>
                  </a:txBody>
                  <a:tcPr>
                    <a:solidFill>
                      <a:schemeClr val="accent1">
                        <a:lumMod val="50000"/>
                      </a:schemeClr>
                    </a:solidFill>
                  </a:tcPr>
                </a:tc>
                <a:tc>
                  <a:txBody>
                    <a:bodyPr/>
                    <a:lstStyle/>
                    <a:p>
                      <a:pPr algn="ctr"/>
                      <a:r>
                        <a:rPr lang="en-US" sz="1400" dirty="0"/>
                        <a:t>Value at the End of Year</a:t>
                      </a:r>
                    </a:p>
                  </a:txBody>
                  <a:tcPr>
                    <a:solidFill>
                      <a:schemeClr val="accent1">
                        <a:lumMod val="50000"/>
                      </a:schemeClr>
                    </a:solidFill>
                  </a:tcPr>
                </a:tc>
                <a:extLst>
                  <a:ext uri="{0D108BD9-81ED-4DB2-BD59-A6C34878D82A}">
                    <a16:rowId xmlns:a16="http://schemas.microsoft.com/office/drawing/2014/main" val="768228660"/>
                  </a:ext>
                </a:extLst>
              </a:tr>
              <a:tr h="152400">
                <a:tc>
                  <a:txBody>
                    <a:bodyPr/>
                    <a:lstStyle/>
                    <a:p>
                      <a:pPr algn="ctr"/>
                      <a:r>
                        <a:rPr lang="en-US" sz="1400" dirty="0"/>
                        <a:t>1</a:t>
                      </a:r>
                    </a:p>
                  </a:txBody>
                  <a:tcPr/>
                </a:tc>
                <a:tc>
                  <a:txBody>
                    <a:bodyPr/>
                    <a:lstStyle/>
                    <a:p>
                      <a:pPr algn="ctr"/>
                      <a:r>
                        <a:rPr lang="en-US" sz="1400" dirty="0"/>
                        <a:t>10</a:t>
                      </a:r>
                    </a:p>
                  </a:txBody>
                  <a:tcPr/>
                </a:tc>
                <a:tc>
                  <a:txBody>
                    <a:bodyPr/>
                    <a:lstStyle/>
                    <a:p>
                      <a:pPr algn="ctr"/>
                      <a:r>
                        <a:rPr lang="en-US" sz="1400" dirty="0"/>
                        <a:t>1,000 + 1,000 </a:t>
                      </a:r>
                      <a:r>
                        <a:rPr lang="en-US" sz="1400" dirty="0">
                          <a:latin typeface="Arial" panose="020B0604020202020204" pitchFamily="34" charset="0"/>
                          <a:cs typeface="Arial" panose="020B0604020202020204" pitchFamily="34" charset="0"/>
                        </a:rPr>
                        <a:t>× 0.10 = 1,100</a:t>
                      </a:r>
                      <a:endParaRPr lang="en-US" sz="1400" dirty="0"/>
                    </a:p>
                  </a:txBody>
                  <a:tcPr/>
                </a:tc>
                <a:extLst>
                  <a:ext uri="{0D108BD9-81ED-4DB2-BD59-A6C34878D82A}">
                    <a16:rowId xmlns:a16="http://schemas.microsoft.com/office/drawing/2014/main" val="2937026953"/>
                  </a:ext>
                </a:extLst>
              </a:tr>
              <a:tr h="152400">
                <a:tc>
                  <a:txBody>
                    <a:bodyPr/>
                    <a:lstStyle/>
                    <a:p>
                      <a:pPr algn="ctr"/>
                      <a:r>
                        <a:rPr lang="en-US" sz="1400" dirty="0"/>
                        <a:t>2</a:t>
                      </a:r>
                    </a:p>
                  </a:txBody>
                  <a:tcPr/>
                </a:tc>
                <a:tc>
                  <a:txBody>
                    <a:bodyPr/>
                    <a:lstStyle/>
                    <a:p>
                      <a:pPr algn="ctr"/>
                      <a:r>
                        <a:rPr lang="en-US" sz="1400" dirty="0">
                          <a:latin typeface="Calibri" panose="020F0502020204030204" pitchFamily="34" charset="0"/>
                          <a:cs typeface="Calibri" panose="020F0502020204030204" pitchFamily="34" charset="0"/>
                        </a:rPr>
                        <a:t>−10</a:t>
                      </a:r>
                      <a:endParaRPr lang="en-US" sz="1400" dirty="0"/>
                    </a:p>
                  </a:txBody>
                  <a:tcPr/>
                </a:tc>
                <a:tc>
                  <a:txBody>
                    <a:bodyPr/>
                    <a:lstStyle/>
                    <a:p>
                      <a:pPr algn="ctr"/>
                      <a:r>
                        <a:rPr lang="en-US" sz="1400" dirty="0"/>
                        <a:t>1,000 + 1,000 </a:t>
                      </a:r>
                      <a:r>
                        <a:rPr lang="en-US" sz="1400" dirty="0">
                          <a:latin typeface="Arial" panose="020B0604020202020204" pitchFamily="34" charset="0"/>
                          <a:cs typeface="Arial" panose="020B0604020202020204" pitchFamily="34" charset="0"/>
                        </a:rPr>
                        <a:t>× (</a:t>
                      </a:r>
                      <a:r>
                        <a:rPr lang="en-US" sz="1400" dirty="0">
                          <a:latin typeface="Calibri" panose="020F0502020204030204" pitchFamily="34" charset="0"/>
                          <a:cs typeface="Calibri" panose="020F0502020204030204" pitchFamily="34" charset="0"/>
                        </a:rPr>
                        <a:t>−</a:t>
                      </a:r>
                      <a:r>
                        <a:rPr lang="en-US" sz="1400" dirty="0">
                          <a:latin typeface="Arial" panose="020B0604020202020204" pitchFamily="34" charset="0"/>
                          <a:cs typeface="Arial" panose="020B0604020202020204" pitchFamily="34" charset="0"/>
                        </a:rPr>
                        <a:t>0.10) = 990</a:t>
                      </a:r>
                      <a:endParaRPr lang="en-US" sz="1400" dirty="0"/>
                    </a:p>
                  </a:txBody>
                  <a:tcPr/>
                </a:tc>
                <a:extLst>
                  <a:ext uri="{0D108BD9-81ED-4DB2-BD59-A6C34878D82A}">
                    <a16:rowId xmlns:a16="http://schemas.microsoft.com/office/drawing/2014/main" val="3222404775"/>
                  </a:ext>
                </a:extLst>
              </a:tr>
            </a:tbl>
          </a:graphicData>
        </a:graphic>
      </p:graphicFrame>
      <p:sp>
        <p:nvSpPr>
          <p:cNvPr id="4" name="Content Placeholder 3">
            <a:extLst>
              <a:ext uri="{FF2B5EF4-FFF2-40B4-BE49-F238E27FC236}">
                <a16:creationId xmlns:a16="http://schemas.microsoft.com/office/drawing/2014/main" id="{994F4E39-BE9E-4DFC-94C7-A3358131A925}"/>
              </a:ext>
            </a:extLst>
          </p:cNvPr>
          <p:cNvSpPr>
            <a:spLocks noGrp="1"/>
          </p:cNvSpPr>
          <p:nvPr>
            <p:ph idx="10"/>
          </p:nvPr>
        </p:nvSpPr>
        <p:spPr>
          <a:xfrm>
            <a:off x="457200" y="2697111"/>
            <a:ext cx="3581400" cy="432583"/>
          </a:xfrm>
        </p:spPr>
        <p:txBody>
          <a:bodyPr>
            <a:normAutofit/>
          </a:bodyPr>
          <a:lstStyle/>
          <a:p>
            <a:pPr marL="291600" indent="-291600">
              <a:spcBef>
                <a:spcPts val="500"/>
              </a:spcBef>
            </a:pPr>
            <a:r>
              <a:rPr lang="en-US" sz="2000" noProof="0" dirty="0">
                <a:latin typeface="+mn-lt"/>
              </a:rPr>
              <a:t>The arithmetic mean return is </a:t>
            </a:r>
          </a:p>
        </p:txBody>
      </p:sp>
      <p:graphicFrame>
        <p:nvGraphicFramePr>
          <p:cNvPr id="8" name="Object 7">
            <a:extLst>
              <a:ext uri="{FF2B5EF4-FFF2-40B4-BE49-F238E27FC236}">
                <a16:creationId xmlns:a16="http://schemas.microsoft.com/office/drawing/2014/main" id="{29CD654B-E52B-40F0-A0ED-F710D7059820}"/>
              </a:ext>
            </a:extLst>
          </p:cNvPr>
          <p:cNvGraphicFramePr>
            <a:graphicFrameLocks noChangeAspect="1"/>
          </p:cNvGraphicFramePr>
          <p:nvPr>
            <p:extLst>
              <p:ext uri="{D42A27DB-BD31-4B8C-83A1-F6EECF244321}">
                <p14:modId xmlns:p14="http://schemas.microsoft.com/office/powerpoint/2010/main" val="2961220432"/>
              </p:ext>
            </p:extLst>
          </p:nvPr>
        </p:nvGraphicFramePr>
        <p:xfrm>
          <a:off x="4038600" y="2740698"/>
          <a:ext cx="1410970" cy="433070"/>
        </p:xfrm>
        <a:graphic>
          <a:graphicData uri="http://schemas.openxmlformats.org/presentationml/2006/ole">
            <mc:AlternateContent xmlns:mc="http://schemas.openxmlformats.org/markup-compatibility/2006">
              <mc:Choice xmlns:v="urn:schemas-microsoft-com:vml" Requires="v">
                <p:oleObj spid="_x0000_s28844" name="Equation" r:id="rId3" imgW="1282680" imgH="393480" progId="Equation.DSMT4">
                  <p:embed/>
                </p:oleObj>
              </mc:Choice>
              <mc:Fallback>
                <p:oleObj name="Equation" r:id="rId3" imgW="1282680" imgH="393480" progId="Equation.DSMT4">
                  <p:embed/>
                  <p:pic>
                    <p:nvPicPr>
                      <p:cNvPr id="6" name="Object 5">
                        <a:extLst>
                          <a:ext uri="{FF2B5EF4-FFF2-40B4-BE49-F238E27FC236}">
                            <a16:creationId xmlns:a16="http://schemas.microsoft.com/office/drawing/2014/main" id="{AE142393-A0DD-4E4E-89D0-5DA4304ADBA1}"/>
                          </a:ext>
                        </a:extLst>
                      </p:cNvPr>
                      <p:cNvPicPr/>
                      <p:nvPr/>
                    </p:nvPicPr>
                    <p:blipFill>
                      <a:blip r:embed="rId4"/>
                      <a:stretch>
                        <a:fillRect/>
                      </a:stretch>
                    </p:blipFill>
                    <p:spPr>
                      <a:xfrm>
                        <a:off x="4038600" y="2740698"/>
                        <a:ext cx="1410970" cy="433070"/>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4BA718E4-367B-40E2-9835-481C5F65CA5D}"/>
              </a:ext>
            </a:extLst>
          </p:cNvPr>
          <p:cNvSpPr>
            <a:spLocks noGrp="1"/>
          </p:cNvSpPr>
          <p:nvPr>
            <p:ph idx="11"/>
          </p:nvPr>
        </p:nvSpPr>
        <p:spPr>
          <a:xfrm>
            <a:off x="457200" y="3200400"/>
            <a:ext cx="3124200" cy="399346"/>
          </a:xfrm>
        </p:spPr>
        <p:txBody>
          <a:bodyPr>
            <a:normAutofit lnSpcReduction="10000"/>
          </a:bodyPr>
          <a:lstStyle/>
          <a:p>
            <a:pPr marL="291600" indent="-291600">
              <a:lnSpc>
                <a:spcPct val="110000"/>
              </a:lnSpc>
              <a:spcBef>
                <a:spcPts val="500"/>
              </a:spcBef>
            </a:pPr>
            <a:r>
              <a:rPr lang="en-US" sz="2000" noProof="0" dirty="0">
                <a:latin typeface="+mn-lt"/>
              </a:rPr>
              <a:t>The geometric mean is</a:t>
            </a:r>
          </a:p>
        </p:txBody>
      </p:sp>
      <p:graphicFrame>
        <p:nvGraphicFramePr>
          <p:cNvPr id="7" name="Object 6">
            <a:extLst>
              <a:ext uri="{FF2B5EF4-FFF2-40B4-BE49-F238E27FC236}">
                <a16:creationId xmlns:a16="http://schemas.microsoft.com/office/drawing/2014/main" id="{9B3F2AB8-C1E4-4477-A862-5AFB970D748F}"/>
              </a:ext>
            </a:extLst>
          </p:cNvPr>
          <p:cNvGraphicFramePr>
            <a:graphicFrameLocks noChangeAspect="1"/>
          </p:cNvGraphicFramePr>
          <p:nvPr>
            <p:extLst>
              <p:ext uri="{D42A27DB-BD31-4B8C-83A1-F6EECF244321}">
                <p14:modId xmlns:p14="http://schemas.microsoft.com/office/powerpoint/2010/main" val="3030895358"/>
              </p:ext>
            </p:extLst>
          </p:nvPr>
        </p:nvGraphicFramePr>
        <p:xfrm>
          <a:off x="1851819" y="3804507"/>
          <a:ext cx="4373562" cy="344488"/>
        </p:xfrm>
        <a:graphic>
          <a:graphicData uri="http://schemas.openxmlformats.org/presentationml/2006/ole">
            <mc:AlternateContent xmlns:mc="http://schemas.openxmlformats.org/markup-compatibility/2006">
              <mc:Choice xmlns:v="urn:schemas-microsoft-com:vml" Requires="v">
                <p:oleObj spid="_x0000_s28845" name="Equation" r:id="rId5" imgW="3213000" imgH="253800" progId="Equation.DSMT4">
                  <p:embed/>
                </p:oleObj>
              </mc:Choice>
              <mc:Fallback>
                <p:oleObj name="Equation" r:id="rId5" imgW="3213000" imgH="253800" progId="Equation.DSMT4">
                  <p:embed/>
                  <p:pic>
                    <p:nvPicPr>
                      <p:cNvPr id="9" name="Object 8">
                        <a:extLst>
                          <a:ext uri="{FF2B5EF4-FFF2-40B4-BE49-F238E27FC236}">
                            <a16:creationId xmlns:a16="http://schemas.microsoft.com/office/drawing/2014/main" id="{45D9ACB2-B7D0-49DD-BBF2-8ECD1F360385}"/>
                          </a:ext>
                        </a:extLst>
                      </p:cNvPr>
                      <p:cNvPicPr/>
                      <p:nvPr/>
                    </p:nvPicPr>
                    <p:blipFill>
                      <a:blip r:embed="rId6"/>
                      <a:stretch>
                        <a:fillRect/>
                      </a:stretch>
                    </p:blipFill>
                    <p:spPr>
                      <a:xfrm>
                        <a:off x="1851819" y="3804507"/>
                        <a:ext cx="4373562" cy="344488"/>
                      </a:xfrm>
                      <a:prstGeom prst="rect">
                        <a:avLst/>
                      </a:prstGeom>
                    </p:spPr>
                  </p:pic>
                </p:oleObj>
              </mc:Fallback>
            </mc:AlternateContent>
          </a:graphicData>
        </a:graphic>
      </p:graphicFrame>
      <p:sp>
        <p:nvSpPr>
          <p:cNvPr id="6" name="Content Placeholder 5">
            <a:extLst>
              <a:ext uri="{FF2B5EF4-FFF2-40B4-BE49-F238E27FC236}">
                <a16:creationId xmlns:a16="http://schemas.microsoft.com/office/drawing/2014/main" id="{0117880E-B05F-4E17-ABE9-2603217E7FC7}"/>
              </a:ext>
            </a:extLst>
          </p:cNvPr>
          <p:cNvSpPr>
            <a:spLocks noGrp="1"/>
          </p:cNvSpPr>
          <p:nvPr>
            <p:ph idx="12"/>
          </p:nvPr>
        </p:nvSpPr>
        <p:spPr>
          <a:xfrm>
            <a:off x="457200" y="4267200"/>
            <a:ext cx="8229600" cy="685800"/>
          </a:xfrm>
        </p:spPr>
        <p:txBody>
          <a:bodyPr>
            <a:normAutofit fontScale="92500" lnSpcReduction="10000"/>
          </a:bodyPr>
          <a:lstStyle/>
          <a:p>
            <a:pPr marL="291600" indent="-291600">
              <a:lnSpc>
                <a:spcPct val="110000"/>
              </a:lnSpc>
              <a:spcBef>
                <a:spcPts val="500"/>
              </a:spcBef>
            </a:pPr>
            <a:r>
              <a:rPr lang="en-US" sz="2000" noProof="0" dirty="0">
                <a:latin typeface="+mn-lt"/>
              </a:rPr>
              <a:t>We can interpret the geometric return as the annualized return from the two year-period.</a:t>
            </a:r>
          </a:p>
        </p:txBody>
      </p:sp>
      <p:graphicFrame>
        <p:nvGraphicFramePr>
          <p:cNvPr id="10" name="Table 4">
            <a:extLst>
              <a:ext uri="{FF2B5EF4-FFF2-40B4-BE49-F238E27FC236}">
                <a16:creationId xmlns:a16="http://schemas.microsoft.com/office/drawing/2014/main" id="{754487CA-B182-463E-ABA1-062D58B87A81}"/>
              </a:ext>
            </a:extLst>
          </p:cNvPr>
          <p:cNvGraphicFramePr>
            <a:graphicFrameLocks noGrp="1"/>
          </p:cNvGraphicFramePr>
          <p:nvPr>
            <p:extLst>
              <p:ext uri="{D42A27DB-BD31-4B8C-83A1-F6EECF244321}">
                <p14:modId xmlns:p14="http://schemas.microsoft.com/office/powerpoint/2010/main" val="4120193563"/>
              </p:ext>
            </p:extLst>
          </p:nvPr>
        </p:nvGraphicFramePr>
        <p:xfrm>
          <a:off x="1600200" y="5044190"/>
          <a:ext cx="6553200" cy="914400"/>
        </p:xfrm>
        <a:graphic>
          <a:graphicData uri="http://schemas.openxmlformats.org/drawingml/2006/table">
            <a:tbl>
              <a:tblPr firstRow="1" bandRow="1">
                <a:tableStyleId>{5C22544A-7EE6-4342-B048-85BDC9FD1C3A}</a:tableStyleId>
              </a:tblPr>
              <a:tblGrid>
                <a:gridCol w="990600">
                  <a:extLst>
                    <a:ext uri="{9D8B030D-6E8A-4147-A177-3AD203B41FA5}">
                      <a16:colId xmlns:a16="http://schemas.microsoft.com/office/drawing/2014/main" val="400598314"/>
                    </a:ext>
                  </a:extLst>
                </a:gridCol>
                <a:gridCol w="2133600">
                  <a:extLst>
                    <a:ext uri="{9D8B030D-6E8A-4147-A177-3AD203B41FA5}">
                      <a16:colId xmlns:a16="http://schemas.microsoft.com/office/drawing/2014/main" val="1306072597"/>
                    </a:ext>
                  </a:extLst>
                </a:gridCol>
                <a:gridCol w="3429000">
                  <a:extLst>
                    <a:ext uri="{9D8B030D-6E8A-4147-A177-3AD203B41FA5}">
                      <a16:colId xmlns:a16="http://schemas.microsoft.com/office/drawing/2014/main" val="263989540"/>
                    </a:ext>
                  </a:extLst>
                </a:gridCol>
              </a:tblGrid>
              <a:tr h="0">
                <a:tc>
                  <a:txBody>
                    <a:bodyPr/>
                    <a:lstStyle/>
                    <a:p>
                      <a:pPr algn="ctr"/>
                      <a:r>
                        <a:rPr lang="en-US" sz="1400" dirty="0">
                          <a:latin typeface="+mn-lt"/>
                        </a:rPr>
                        <a:t>Year</a:t>
                      </a:r>
                    </a:p>
                  </a:txBody>
                  <a:tcPr>
                    <a:solidFill>
                      <a:schemeClr val="accent1">
                        <a:lumMod val="50000"/>
                      </a:schemeClr>
                    </a:solidFill>
                  </a:tcPr>
                </a:tc>
                <a:tc>
                  <a:txBody>
                    <a:bodyPr/>
                    <a:lstStyle/>
                    <a:p>
                      <a:pPr algn="ctr"/>
                      <a:r>
                        <a:rPr lang="en-US" sz="1400" dirty="0">
                          <a:latin typeface="+mn-lt"/>
                        </a:rPr>
                        <a:t>Annualized Return</a:t>
                      </a:r>
                    </a:p>
                  </a:txBody>
                  <a:tcPr>
                    <a:solidFill>
                      <a:schemeClr val="accent1">
                        <a:lumMod val="50000"/>
                      </a:schemeClr>
                    </a:solidFill>
                  </a:tcPr>
                </a:tc>
                <a:tc>
                  <a:txBody>
                    <a:bodyPr/>
                    <a:lstStyle/>
                    <a:p>
                      <a:pPr algn="ctr"/>
                      <a:r>
                        <a:rPr lang="en-US" sz="1400" dirty="0">
                          <a:latin typeface="+mn-lt"/>
                        </a:rPr>
                        <a:t>Value at the End of Year</a:t>
                      </a:r>
                    </a:p>
                  </a:txBody>
                  <a:tcPr>
                    <a:solidFill>
                      <a:schemeClr val="accent1">
                        <a:lumMod val="50000"/>
                      </a:schemeClr>
                    </a:solidFill>
                  </a:tcPr>
                </a:tc>
                <a:extLst>
                  <a:ext uri="{0D108BD9-81ED-4DB2-BD59-A6C34878D82A}">
                    <a16:rowId xmlns:a16="http://schemas.microsoft.com/office/drawing/2014/main" val="768228660"/>
                  </a:ext>
                </a:extLst>
              </a:tr>
              <a:tr h="152400">
                <a:tc>
                  <a:txBody>
                    <a:bodyPr/>
                    <a:lstStyle/>
                    <a:p>
                      <a:pPr algn="ctr"/>
                      <a:r>
                        <a:rPr lang="en-US" sz="1400" dirty="0">
                          <a:latin typeface="+mn-lt"/>
                        </a:rPr>
                        <a:t>1</a:t>
                      </a:r>
                    </a:p>
                  </a:txBody>
                  <a:tcPr/>
                </a:tc>
                <a:tc>
                  <a:txBody>
                    <a:bodyPr/>
                    <a:lstStyle/>
                    <a:p>
                      <a:pPr algn="ctr"/>
                      <a:r>
                        <a:rPr lang="en-US" sz="1400" dirty="0">
                          <a:latin typeface="+mn-lt"/>
                          <a:cs typeface="Calibri" panose="020F0502020204030204" pitchFamily="34" charset="0"/>
                        </a:rPr>
                        <a:t>−0.5</a:t>
                      </a:r>
                      <a:endParaRPr lang="en-US" sz="1400" dirty="0">
                        <a:latin typeface="+mn-lt"/>
                      </a:endParaRPr>
                    </a:p>
                  </a:txBody>
                  <a:tcPr/>
                </a:tc>
                <a:tc>
                  <a:txBody>
                    <a:bodyPr/>
                    <a:lstStyle/>
                    <a:p>
                      <a:pPr algn="ctr"/>
                      <a:r>
                        <a:rPr lang="en-US" sz="1400" dirty="0">
                          <a:latin typeface="+mn-lt"/>
                        </a:rPr>
                        <a:t>1,000 + 1,000 </a:t>
                      </a:r>
                      <a:r>
                        <a:rPr lang="en-US" sz="1400" dirty="0">
                          <a:latin typeface="+mn-lt"/>
                          <a:cs typeface="Arial" panose="020B0604020202020204" pitchFamily="34" charset="0"/>
                        </a:rPr>
                        <a:t>× (</a:t>
                      </a:r>
                      <a:r>
                        <a:rPr lang="en-US" sz="1400" dirty="0">
                          <a:latin typeface="+mn-lt"/>
                          <a:cs typeface="Calibri" panose="020F0502020204030204" pitchFamily="34" charset="0"/>
                        </a:rPr>
                        <a:t>−0.005</a:t>
                      </a:r>
                      <a:r>
                        <a:rPr lang="en-US" sz="1400" dirty="0">
                          <a:latin typeface="+mn-lt"/>
                          <a:cs typeface="Arial" panose="020B0604020202020204" pitchFamily="34" charset="0"/>
                        </a:rPr>
                        <a:t>) = 995</a:t>
                      </a:r>
                      <a:endParaRPr lang="en-US" sz="1400" dirty="0">
                        <a:latin typeface="+mn-lt"/>
                      </a:endParaRPr>
                    </a:p>
                  </a:txBody>
                  <a:tcPr/>
                </a:tc>
                <a:extLst>
                  <a:ext uri="{0D108BD9-81ED-4DB2-BD59-A6C34878D82A}">
                    <a16:rowId xmlns:a16="http://schemas.microsoft.com/office/drawing/2014/main" val="2937026953"/>
                  </a:ext>
                </a:extLst>
              </a:tr>
              <a:tr h="0">
                <a:tc>
                  <a:txBody>
                    <a:bodyPr/>
                    <a:lstStyle/>
                    <a:p>
                      <a:pPr algn="ctr"/>
                      <a:r>
                        <a:rPr lang="en-US" sz="1400" dirty="0">
                          <a:latin typeface="+mn-lt"/>
                        </a:rPr>
                        <a:t>2</a:t>
                      </a:r>
                    </a:p>
                  </a:txBody>
                  <a:tcPr/>
                </a:tc>
                <a:tc>
                  <a:txBody>
                    <a:bodyPr/>
                    <a:lstStyle/>
                    <a:p>
                      <a:pPr algn="ctr"/>
                      <a:r>
                        <a:rPr lang="en-US" sz="1400" dirty="0">
                          <a:latin typeface="+mn-lt"/>
                          <a:cs typeface="Calibri" panose="020F0502020204030204" pitchFamily="34" charset="0"/>
                        </a:rPr>
                        <a:t>−0.5</a:t>
                      </a:r>
                      <a:endParaRPr lang="en-US" sz="1400" dirty="0">
                        <a:latin typeface="+mn-lt"/>
                      </a:endParaRPr>
                    </a:p>
                  </a:txBody>
                  <a:tcPr/>
                </a:tc>
                <a:tc>
                  <a:txBody>
                    <a:bodyPr/>
                    <a:lstStyle/>
                    <a:p>
                      <a:pPr algn="ctr"/>
                      <a:r>
                        <a:rPr lang="en-US" sz="1400" dirty="0">
                          <a:latin typeface="+mn-lt"/>
                        </a:rPr>
                        <a:t>995 + 995 </a:t>
                      </a:r>
                      <a:r>
                        <a:rPr lang="en-US" sz="1400" dirty="0">
                          <a:latin typeface="+mn-lt"/>
                          <a:cs typeface="Arial" panose="020B0604020202020204" pitchFamily="34" charset="0"/>
                        </a:rPr>
                        <a:t>× (</a:t>
                      </a:r>
                      <a:r>
                        <a:rPr lang="en-US" sz="1400" dirty="0">
                          <a:latin typeface="+mn-lt"/>
                          <a:cs typeface="Calibri" panose="020F0502020204030204" pitchFamily="34" charset="0"/>
                        </a:rPr>
                        <a:t>−</a:t>
                      </a:r>
                      <a:r>
                        <a:rPr lang="en-US" sz="1400" dirty="0">
                          <a:latin typeface="+mn-lt"/>
                          <a:cs typeface="Arial" panose="020B0604020202020204" pitchFamily="34" charset="0"/>
                        </a:rPr>
                        <a:t>0.005) = 990</a:t>
                      </a:r>
                      <a:endParaRPr lang="en-US" sz="1400" dirty="0">
                        <a:latin typeface="+mn-lt"/>
                      </a:endParaRPr>
                    </a:p>
                  </a:txBody>
                  <a:tcPr/>
                </a:tc>
                <a:extLst>
                  <a:ext uri="{0D108BD9-81ED-4DB2-BD59-A6C34878D82A}">
                    <a16:rowId xmlns:a16="http://schemas.microsoft.com/office/drawing/2014/main" val="3222404775"/>
                  </a:ext>
                </a:extLst>
              </a:tr>
            </a:tbl>
          </a:graphicData>
        </a:graphic>
      </p:graphicFrame>
    </p:spTree>
    <p:extLst>
      <p:ext uri="{BB962C8B-B14F-4D97-AF65-F5344CB8AC3E}">
        <p14:creationId xmlns:p14="http://schemas.microsoft.com/office/powerpoint/2010/main" val="3692511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C6DFA-52A9-4848-AE89-3DC80EA61878}"/>
              </a:ext>
            </a:extLst>
          </p:cNvPr>
          <p:cNvSpPr>
            <a:spLocks noGrp="1"/>
          </p:cNvSpPr>
          <p:nvPr>
            <p:ph type="title"/>
          </p:nvPr>
        </p:nvSpPr>
        <p:spPr>
          <a:xfrm>
            <a:off x="457200" y="430484"/>
            <a:ext cx="8229600" cy="831308"/>
          </a:xfrm>
        </p:spPr>
        <p:txBody>
          <a:bodyPr>
            <a:noAutofit/>
          </a:bodyPr>
          <a:lstStyle/>
          <a:p>
            <a:r>
              <a:rPr lang="en-US" sz="3600" noProof="0" dirty="0">
                <a:latin typeface="+mj-lt"/>
              </a:rPr>
              <a:t>Introductory Case: Investment Decision </a:t>
            </a:r>
          </a:p>
        </p:txBody>
      </p:sp>
      <p:sp>
        <p:nvSpPr>
          <p:cNvPr id="3" name="Content Placeholder 2">
            <a:extLst>
              <a:ext uri="{FF2B5EF4-FFF2-40B4-BE49-F238E27FC236}">
                <a16:creationId xmlns:a16="http://schemas.microsoft.com/office/drawing/2014/main" id="{387C0ECE-8D59-420F-AC60-7DC10B39F2AB}"/>
              </a:ext>
            </a:extLst>
          </p:cNvPr>
          <p:cNvSpPr>
            <a:spLocks noGrp="1"/>
          </p:cNvSpPr>
          <p:nvPr>
            <p:ph idx="1"/>
          </p:nvPr>
        </p:nvSpPr>
        <p:spPr>
          <a:xfrm>
            <a:off x="457200" y="1311442"/>
            <a:ext cx="8229600" cy="1592713"/>
          </a:xfrm>
        </p:spPr>
        <p:txBody>
          <a:bodyPr>
            <a:noAutofit/>
          </a:bodyPr>
          <a:lstStyle/>
          <a:p>
            <a:pPr marL="291600" indent="-291600">
              <a:spcBef>
                <a:spcPts val="500"/>
              </a:spcBef>
            </a:pPr>
            <a:r>
              <a:rPr lang="en-US" sz="1800" noProof="0" dirty="0">
                <a:latin typeface="+mn-lt"/>
              </a:rPr>
              <a:t>Dorothy works as a financial advisor at a large investment firm. </a:t>
            </a:r>
          </a:p>
          <a:p>
            <a:pPr marL="291600" indent="-291600">
              <a:spcBef>
                <a:spcPts val="500"/>
              </a:spcBef>
            </a:pPr>
            <a:r>
              <a:rPr lang="en-US" sz="1800" noProof="0" dirty="0">
                <a:latin typeface="+mn-lt"/>
              </a:rPr>
              <a:t>She meets with an inexperienced investor who has some questions regarding two approaches to mutual fund investing.</a:t>
            </a:r>
          </a:p>
          <a:p>
            <a:pPr marL="291600" indent="-291600">
              <a:spcBef>
                <a:spcPts val="500"/>
              </a:spcBef>
            </a:pPr>
            <a:r>
              <a:rPr lang="en-US" sz="1800" noProof="0" dirty="0">
                <a:latin typeface="+mn-lt"/>
              </a:rPr>
              <a:t>The investor shows Dorothy the annual return data for Fidelity’s Growth Index mutual fund (Growth) and Fidelity’s Value Index mutual fund (Value).</a:t>
            </a:r>
          </a:p>
        </p:txBody>
      </p:sp>
      <p:graphicFrame>
        <p:nvGraphicFramePr>
          <p:cNvPr id="5" name="Table 5">
            <a:extLst>
              <a:ext uri="{FF2B5EF4-FFF2-40B4-BE49-F238E27FC236}">
                <a16:creationId xmlns:a16="http://schemas.microsoft.com/office/drawing/2014/main" id="{853B6872-6D7D-4058-B69E-CC024D862342}"/>
              </a:ext>
            </a:extLst>
          </p:cNvPr>
          <p:cNvGraphicFramePr>
            <a:graphicFrameLocks noGrp="1"/>
          </p:cNvGraphicFramePr>
          <p:nvPr>
            <p:extLst>
              <p:ext uri="{D42A27DB-BD31-4B8C-83A1-F6EECF244321}">
                <p14:modId xmlns:p14="http://schemas.microsoft.com/office/powerpoint/2010/main" val="3962482465"/>
              </p:ext>
            </p:extLst>
          </p:nvPr>
        </p:nvGraphicFramePr>
        <p:xfrm>
          <a:off x="2133600" y="2936240"/>
          <a:ext cx="3124200" cy="1701800"/>
        </p:xfrm>
        <a:graphic>
          <a:graphicData uri="http://schemas.openxmlformats.org/drawingml/2006/table">
            <a:tbl>
              <a:tblPr firstRow="1" bandRow="1">
                <a:tableStyleId>{5C22544A-7EE6-4342-B048-85BDC9FD1C3A}</a:tableStyleId>
              </a:tblPr>
              <a:tblGrid>
                <a:gridCol w="990600">
                  <a:extLst>
                    <a:ext uri="{9D8B030D-6E8A-4147-A177-3AD203B41FA5}">
                      <a16:colId xmlns:a16="http://schemas.microsoft.com/office/drawing/2014/main" val="1575876223"/>
                    </a:ext>
                  </a:extLst>
                </a:gridCol>
                <a:gridCol w="1143000">
                  <a:extLst>
                    <a:ext uri="{9D8B030D-6E8A-4147-A177-3AD203B41FA5}">
                      <a16:colId xmlns:a16="http://schemas.microsoft.com/office/drawing/2014/main" val="153069666"/>
                    </a:ext>
                  </a:extLst>
                </a:gridCol>
                <a:gridCol w="990600">
                  <a:extLst>
                    <a:ext uri="{9D8B030D-6E8A-4147-A177-3AD203B41FA5}">
                      <a16:colId xmlns:a16="http://schemas.microsoft.com/office/drawing/2014/main" val="1490672133"/>
                    </a:ext>
                  </a:extLst>
                </a:gridCol>
              </a:tblGrid>
              <a:tr h="267450">
                <a:tc>
                  <a:txBody>
                    <a:bodyPr/>
                    <a:lstStyle/>
                    <a:p>
                      <a:pPr algn="ctr"/>
                      <a:r>
                        <a:rPr lang="en-US" sz="1600" dirty="0">
                          <a:latin typeface="+mn-lt"/>
                        </a:rPr>
                        <a:t>Year</a:t>
                      </a:r>
                    </a:p>
                  </a:txBody>
                  <a:tcPr>
                    <a:solidFill>
                      <a:schemeClr val="accent1">
                        <a:lumMod val="50000"/>
                      </a:schemeClr>
                    </a:solidFill>
                  </a:tcPr>
                </a:tc>
                <a:tc>
                  <a:txBody>
                    <a:bodyPr/>
                    <a:lstStyle/>
                    <a:p>
                      <a:pPr algn="ctr"/>
                      <a:r>
                        <a:rPr lang="en-US" sz="1600" dirty="0">
                          <a:latin typeface="+mn-lt"/>
                        </a:rPr>
                        <a:t>Growth</a:t>
                      </a:r>
                    </a:p>
                  </a:txBody>
                  <a:tcPr>
                    <a:solidFill>
                      <a:schemeClr val="accent1">
                        <a:lumMod val="50000"/>
                      </a:schemeClr>
                    </a:solidFill>
                  </a:tcPr>
                </a:tc>
                <a:tc>
                  <a:txBody>
                    <a:bodyPr/>
                    <a:lstStyle/>
                    <a:p>
                      <a:pPr algn="ctr"/>
                      <a:r>
                        <a:rPr lang="en-US" sz="1600" dirty="0">
                          <a:latin typeface="+mn-lt"/>
                        </a:rPr>
                        <a:t>Value</a:t>
                      </a:r>
                    </a:p>
                  </a:txBody>
                  <a:tcPr>
                    <a:solidFill>
                      <a:schemeClr val="accent1">
                        <a:lumMod val="50000"/>
                      </a:schemeClr>
                    </a:solidFill>
                  </a:tcPr>
                </a:tc>
                <a:extLst>
                  <a:ext uri="{0D108BD9-81ED-4DB2-BD59-A6C34878D82A}">
                    <a16:rowId xmlns:a16="http://schemas.microsoft.com/office/drawing/2014/main" val="2462326616"/>
                  </a:ext>
                </a:extLst>
              </a:tr>
              <a:tr h="282690">
                <a:tc>
                  <a:txBody>
                    <a:bodyPr/>
                    <a:lstStyle/>
                    <a:p>
                      <a:pPr algn="ctr"/>
                      <a:r>
                        <a:rPr lang="en-US" sz="1600" dirty="0">
                          <a:latin typeface="+mn-lt"/>
                        </a:rPr>
                        <a:t>1984</a:t>
                      </a:r>
                    </a:p>
                  </a:txBody>
                  <a:tcPr/>
                </a:tc>
                <a:tc>
                  <a:txBody>
                    <a:bodyPr/>
                    <a:lstStyle/>
                    <a:p>
                      <a:pPr algn="ctr"/>
                      <a:r>
                        <a:rPr lang="en-US" sz="1600" dirty="0">
                          <a:latin typeface="+mn-lt"/>
                          <a:cs typeface="Calibri" panose="020F0502020204030204" pitchFamily="34" charset="0"/>
                        </a:rPr>
                        <a:t>−</a:t>
                      </a:r>
                      <a:r>
                        <a:rPr lang="en-US" sz="1600" dirty="0">
                          <a:latin typeface="+mn-lt"/>
                        </a:rPr>
                        <a:t>5.50</a:t>
                      </a:r>
                    </a:p>
                  </a:txBody>
                  <a:tcPr/>
                </a:tc>
                <a:tc>
                  <a:txBody>
                    <a:bodyPr/>
                    <a:lstStyle/>
                    <a:p>
                      <a:pPr algn="ctr"/>
                      <a:r>
                        <a:rPr lang="en-US" sz="1600" dirty="0">
                          <a:latin typeface="+mn-lt"/>
                          <a:cs typeface="Calibri" panose="020F0502020204030204" pitchFamily="34" charset="0"/>
                        </a:rPr>
                        <a:t>−</a:t>
                      </a:r>
                      <a:r>
                        <a:rPr lang="en-US" sz="1600" dirty="0">
                          <a:latin typeface="+mn-lt"/>
                        </a:rPr>
                        <a:t>8.59</a:t>
                      </a:r>
                    </a:p>
                  </a:txBody>
                  <a:tcPr/>
                </a:tc>
                <a:extLst>
                  <a:ext uri="{0D108BD9-81ED-4DB2-BD59-A6C34878D82A}">
                    <a16:rowId xmlns:a16="http://schemas.microsoft.com/office/drawing/2014/main" val="3571310136"/>
                  </a:ext>
                </a:extLst>
              </a:tr>
              <a:tr h="221730">
                <a:tc>
                  <a:txBody>
                    <a:bodyPr/>
                    <a:lstStyle/>
                    <a:p>
                      <a:pPr algn="ctr"/>
                      <a:r>
                        <a:rPr lang="en-US" sz="1600" dirty="0">
                          <a:latin typeface="+mn-lt"/>
                        </a:rPr>
                        <a:t>1985</a:t>
                      </a:r>
                    </a:p>
                  </a:txBody>
                  <a:tcPr/>
                </a:tc>
                <a:tc>
                  <a:txBody>
                    <a:bodyPr/>
                    <a:lstStyle/>
                    <a:p>
                      <a:pPr algn="ctr"/>
                      <a:r>
                        <a:rPr lang="en-US" sz="1600" dirty="0">
                          <a:latin typeface="+mn-lt"/>
                        </a:rPr>
                        <a:t>39.91</a:t>
                      </a:r>
                    </a:p>
                  </a:txBody>
                  <a:tcPr/>
                </a:tc>
                <a:tc>
                  <a:txBody>
                    <a:bodyPr/>
                    <a:lstStyle/>
                    <a:p>
                      <a:pPr algn="ctr"/>
                      <a:r>
                        <a:rPr lang="en-US" sz="1600" dirty="0">
                          <a:latin typeface="+mn-lt"/>
                        </a:rPr>
                        <a:t>22.10</a:t>
                      </a:r>
                    </a:p>
                  </a:txBody>
                  <a:tcPr/>
                </a:tc>
                <a:extLst>
                  <a:ext uri="{0D108BD9-81ED-4DB2-BD59-A6C34878D82A}">
                    <a16:rowId xmlns:a16="http://schemas.microsoft.com/office/drawing/2014/main" val="3980985132"/>
                  </a:ext>
                </a:extLst>
              </a:tr>
              <a:tr h="325120">
                <a:tc>
                  <a:txBody>
                    <a:bodyPr/>
                    <a:lstStyle/>
                    <a:p>
                      <a:pPr algn="ctr"/>
                      <a:r>
                        <a:rPr lang="en-US" sz="1600" dirty="0">
                          <a:latin typeface="+mn-lt"/>
                        </a:rPr>
                        <a:t>…</a:t>
                      </a:r>
                    </a:p>
                  </a:txBody>
                  <a:tcPr vert="vert" anchor="ctr"/>
                </a:tc>
                <a:tc>
                  <a:txBody>
                    <a:bodyPr/>
                    <a:lstStyle/>
                    <a:p>
                      <a:pPr algn="ctr"/>
                      <a:r>
                        <a:rPr lang="en-US" sz="1600" dirty="0">
                          <a:latin typeface="+mn-lt"/>
                        </a:rPr>
                        <a:t>…</a:t>
                      </a:r>
                    </a:p>
                  </a:txBody>
                  <a:tcPr vert="vert" anchor="ctr"/>
                </a:tc>
                <a:tc>
                  <a:txBody>
                    <a:bodyPr/>
                    <a:lstStyle/>
                    <a:p>
                      <a:pPr algn="ctr"/>
                      <a:r>
                        <a:rPr lang="en-US" sz="1600" dirty="0">
                          <a:latin typeface="+mn-lt"/>
                        </a:rPr>
                        <a:t>…</a:t>
                      </a:r>
                    </a:p>
                  </a:txBody>
                  <a:tcPr vert="vert" anchor="ctr"/>
                </a:tc>
                <a:extLst>
                  <a:ext uri="{0D108BD9-81ED-4DB2-BD59-A6C34878D82A}">
                    <a16:rowId xmlns:a16="http://schemas.microsoft.com/office/drawing/2014/main" val="2700886124"/>
                  </a:ext>
                </a:extLst>
              </a:tr>
              <a:tr h="370840">
                <a:tc>
                  <a:txBody>
                    <a:bodyPr/>
                    <a:lstStyle/>
                    <a:p>
                      <a:pPr algn="ctr"/>
                      <a:r>
                        <a:rPr lang="en-US" sz="1600" dirty="0">
                          <a:latin typeface="+mn-lt"/>
                        </a:rPr>
                        <a:t>2019</a:t>
                      </a:r>
                    </a:p>
                  </a:txBody>
                  <a:tcPr/>
                </a:tc>
                <a:tc>
                  <a:txBody>
                    <a:bodyPr/>
                    <a:lstStyle/>
                    <a:p>
                      <a:pPr algn="ctr"/>
                      <a:r>
                        <a:rPr lang="en-US" sz="1600" dirty="0">
                          <a:latin typeface="+mn-lt"/>
                        </a:rPr>
                        <a:t>38.42</a:t>
                      </a:r>
                    </a:p>
                  </a:txBody>
                  <a:tcPr/>
                </a:tc>
                <a:tc>
                  <a:txBody>
                    <a:bodyPr/>
                    <a:lstStyle/>
                    <a:p>
                      <a:pPr algn="ctr"/>
                      <a:r>
                        <a:rPr lang="en-US" sz="1600" dirty="0">
                          <a:latin typeface="+mn-lt"/>
                        </a:rPr>
                        <a:t>31.62</a:t>
                      </a:r>
                    </a:p>
                  </a:txBody>
                  <a:tcPr/>
                </a:tc>
                <a:extLst>
                  <a:ext uri="{0D108BD9-81ED-4DB2-BD59-A6C34878D82A}">
                    <a16:rowId xmlns:a16="http://schemas.microsoft.com/office/drawing/2014/main" val="505166111"/>
                  </a:ext>
                </a:extLst>
              </a:tr>
            </a:tbl>
          </a:graphicData>
        </a:graphic>
      </p:graphicFrame>
      <p:sp>
        <p:nvSpPr>
          <p:cNvPr id="4" name="Content Placeholder 3">
            <a:extLst>
              <a:ext uri="{FF2B5EF4-FFF2-40B4-BE49-F238E27FC236}">
                <a16:creationId xmlns:a16="http://schemas.microsoft.com/office/drawing/2014/main" id="{90DC8C75-8036-4B62-8836-AB956003CC60}"/>
              </a:ext>
            </a:extLst>
          </p:cNvPr>
          <p:cNvSpPr>
            <a:spLocks noGrp="1"/>
          </p:cNvSpPr>
          <p:nvPr>
            <p:ph idx="10"/>
          </p:nvPr>
        </p:nvSpPr>
        <p:spPr>
          <a:xfrm>
            <a:off x="457200" y="4680285"/>
            <a:ext cx="8229600" cy="1295399"/>
          </a:xfrm>
        </p:spPr>
        <p:txBody>
          <a:bodyPr/>
          <a:lstStyle/>
          <a:p>
            <a:pPr marL="291600" indent="-291600">
              <a:spcBef>
                <a:spcPts val="500"/>
              </a:spcBef>
            </a:pPr>
            <a:r>
              <a:rPr lang="en-US" sz="1800" noProof="0" dirty="0">
                <a:latin typeface="+mn-lt"/>
              </a:rPr>
              <a:t>Dorothy will use the sample information for the following tasks.</a:t>
            </a:r>
          </a:p>
          <a:p>
            <a:pPr marL="741600" lvl="1" indent="-320400">
              <a:spcBef>
                <a:spcPts val="500"/>
              </a:spcBef>
              <a:buFont typeface="+mj-lt"/>
              <a:buAutoNum type="arabicPeriod"/>
            </a:pPr>
            <a:r>
              <a:rPr lang="en-US" sz="1600" noProof="0" dirty="0">
                <a:latin typeface="+mn-lt"/>
              </a:rPr>
              <a:t>Calculate and interpret the typical return for these two mutual funds. </a:t>
            </a:r>
          </a:p>
          <a:p>
            <a:pPr marL="741600" lvl="1" indent="-320400">
              <a:spcBef>
                <a:spcPts val="500"/>
              </a:spcBef>
              <a:buFont typeface="+mj-lt"/>
              <a:buAutoNum type="arabicPeriod"/>
            </a:pPr>
            <a:r>
              <a:rPr lang="en-US" sz="1600" noProof="0" dirty="0">
                <a:latin typeface="+mn-lt"/>
              </a:rPr>
              <a:t>Calculate and interpret the investment risk for these two mutual funds. </a:t>
            </a:r>
          </a:p>
          <a:p>
            <a:pPr marL="741600" lvl="1" indent="-320400">
              <a:spcBef>
                <a:spcPts val="500"/>
              </a:spcBef>
              <a:buFont typeface="+mj-lt"/>
              <a:buAutoNum type="arabicPeriod"/>
            </a:pPr>
            <a:r>
              <a:rPr lang="en-US" sz="1600" noProof="0" dirty="0">
                <a:latin typeface="+mn-lt"/>
              </a:rPr>
              <a:t>Determine which mutual fund provides the greater return relative to risk. </a:t>
            </a:r>
            <a:endParaRPr lang="en-US" noProof="0" dirty="0">
              <a:latin typeface="+mn-lt"/>
            </a:endParaRPr>
          </a:p>
        </p:txBody>
      </p:sp>
    </p:spTree>
    <p:extLst>
      <p:ext uri="{BB962C8B-B14F-4D97-AF65-F5344CB8AC3E}">
        <p14:creationId xmlns:p14="http://schemas.microsoft.com/office/powerpoint/2010/main" val="18926844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3.3 The Geometric Mean </a:t>
            </a:r>
            <a:r>
              <a:rPr lang="en-US" sz="1000" noProof="0" dirty="0">
                <a:latin typeface="+mn-lt"/>
              </a:rPr>
              <a:t>3</a:t>
            </a:r>
            <a:endParaRPr lang="en-US" sz="1000" noProof="0" dirty="0">
              <a:solidFill>
                <a:srgbClr val="1F4984"/>
              </a:solidFill>
              <a:latin typeface="+mn-lt"/>
            </a:endParaRPr>
          </a:p>
        </p:txBody>
      </p:sp>
      <p:sp>
        <p:nvSpPr>
          <p:cNvPr id="3" name="Content Placeholder 2"/>
          <p:cNvSpPr>
            <a:spLocks noGrp="1"/>
          </p:cNvSpPr>
          <p:nvPr>
            <p:ph idx="1"/>
          </p:nvPr>
        </p:nvSpPr>
        <p:spPr>
          <a:xfrm>
            <a:off x="457200" y="1450300"/>
            <a:ext cx="8229600" cy="1842539"/>
          </a:xfrm>
        </p:spPr>
        <p:txBody>
          <a:bodyPr>
            <a:noAutofit/>
          </a:bodyPr>
          <a:lstStyle/>
          <a:p>
            <a:r>
              <a:rPr lang="en-US" sz="2200" noProof="0" dirty="0">
                <a:latin typeface="+mn-lt"/>
              </a:rPr>
              <a:t>Also use the geometric mean when we calculate an average growth rate.</a:t>
            </a:r>
          </a:p>
          <a:p>
            <a:pPr>
              <a:lnSpc>
                <a:spcPct val="150000"/>
              </a:lnSpc>
            </a:pPr>
            <a:r>
              <a:rPr lang="en-US" sz="2200" noProof="0" dirty="0">
                <a:latin typeface="+mn-lt"/>
              </a:rPr>
              <a:t>For </a:t>
            </a:r>
            <a:r>
              <a:rPr lang="en-US" sz="2200" i="1" noProof="0" dirty="0">
                <a:latin typeface="+mn-lt"/>
              </a:rPr>
              <a:t>n</a:t>
            </a:r>
            <a:r>
              <a:rPr lang="en-US" sz="2200" noProof="0" dirty="0">
                <a:latin typeface="+mn-lt"/>
              </a:rPr>
              <a:t> growth rates </a:t>
            </a:r>
            <a:r>
              <a:rPr lang="en-US" sz="2200" i="1" noProof="0" dirty="0">
                <a:latin typeface="+mn-lt"/>
              </a:rPr>
              <a:t>g</a:t>
            </a:r>
            <a:r>
              <a:rPr lang="en-US" sz="2200" baseline="-25000" noProof="0" dirty="0">
                <a:latin typeface="+mn-lt"/>
              </a:rPr>
              <a:t>1</a:t>
            </a:r>
            <a:r>
              <a:rPr lang="en-US" sz="2200" noProof="0" dirty="0">
                <a:latin typeface="+mn-lt"/>
              </a:rPr>
              <a:t>, </a:t>
            </a:r>
            <a:r>
              <a:rPr lang="en-US" sz="2200" i="1" noProof="0" dirty="0">
                <a:latin typeface="+mn-lt"/>
              </a:rPr>
              <a:t>g</a:t>
            </a:r>
            <a:r>
              <a:rPr lang="en-US" sz="2200" baseline="-25000" noProof="0" dirty="0">
                <a:latin typeface="+mn-lt"/>
              </a:rPr>
              <a:t>2</a:t>
            </a:r>
            <a:r>
              <a:rPr lang="en-US" sz="2200" noProof="0" dirty="0">
                <a:latin typeface="+mn-lt"/>
              </a:rPr>
              <a:t>, …, </a:t>
            </a:r>
            <a:r>
              <a:rPr lang="en-US" sz="2200" i="1" noProof="0" dirty="0" err="1">
                <a:latin typeface="+mn-lt"/>
              </a:rPr>
              <a:t>g</a:t>
            </a:r>
            <a:r>
              <a:rPr lang="en-US" sz="2200" i="1" baseline="-25000" noProof="0" dirty="0" err="1">
                <a:latin typeface="+mn-lt"/>
              </a:rPr>
              <a:t>n</a:t>
            </a:r>
            <a:r>
              <a:rPr lang="en-US" sz="2200" noProof="0" dirty="0">
                <a:latin typeface="+mn-lt"/>
              </a:rPr>
              <a:t>, the average growth rate is computed as</a:t>
            </a:r>
          </a:p>
        </p:txBody>
      </p:sp>
      <p:graphicFrame>
        <p:nvGraphicFramePr>
          <p:cNvPr id="2" name="Object 1">
            <a:extLst>
              <a:ext uri="{FF2B5EF4-FFF2-40B4-BE49-F238E27FC236}">
                <a16:creationId xmlns:a16="http://schemas.microsoft.com/office/drawing/2014/main" id="{B43F74B8-E8A4-4074-B2A5-F02A2C95C161}"/>
              </a:ext>
            </a:extLst>
          </p:cNvPr>
          <p:cNvGraphicFramePr>
            <a:graphicFrameLocks noChangeAspect="1"/>
          </p:cNvGraphicFramePr>
          <p:nvPr>
            <p:extLst>
              <p:ext uri="{D42A27DB-BD31-4B8C-83A1-F6EECF244321}">
                <p14:modId xmlns:p14="http://schemas.microsoft.com/office/powerpoint/2010/main" val="1194221591"/>
              </p:ext>
            </p:extLst>
          </p:nvPr>
        </p:nvGraphicFramePr>
        <p:xfrm>
          <a:off x="2562665" y="2761947"/>
          <a:ext cx="4239522" cy="530893"/>
        </p:xfrm>
        <a:graphic>
          <a:graphicData uri="http://schemas.openxmlformats.org/presentationml/2006/ole">
            <mc:AlternateContent xmlns:mc="http://schemas.openxmlformats.org/markup-compatibility/2006">
              <mc:Choice xmlns:v="urn:schemas-microsoft-com:vml" Requires="v">
                <p:oleObj spid="_x0000_s25793" name="Equation" r:id="rId4" imgW="2133360" imgH="266400" progId="Equation.DSMT4">
                  <p:embed/>
                </p:oleObj>
              </mc:Choice>
              <mc:Fallback>
                <p:oleObj name="Equation" r:id="rId4" imgW="2133360" imgH="266400" progId="Equation.DSMT4">
                  <p:embed/>
                  <p:pic>
                    <p:nvPicPr>
                      <p:cNvPr id="0" name=""/>
                      <p:cNvPicPr/>
                      <p:nvPr/>
                    </p:nvPicPr>
                    <p:blipFill>
                      <a:blip r:embed="rId5"/>
                      <a:stretch>
                        <a:fillRect/>
                      </a:stretch>
                    </p:blipFill>
                    <p:spPr>
                      <a:xfrm>
                        <a:off x="2562665" y="2761947"/>
                        <a:ext cx="4239522" cy="530893"/>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B0C45AF1-A9B1-4CEA-8CE6-345647F00695}"/>
              </a:ext>
            </a:extLst>
          </p:cNvPr>
          <p:cNvSpPr>
            <a:spLocks noGrp="1"/>
          </p:cNvSpPr>
          <p:nvPr>
            <p:ph idx="10"/>
          </p:nvPr>
        </p:nvSpPr>
        <p:spPr>
          <a:xfrm>
            <a:off x="457200" y="3352800"/>
            <a:ext cx="8229600" cy="1600200"/>
          </a:xfrm>
        </p:spPr>
        <p:txBody>
          <a:bodyPr>
            <a:noAutofit/>
          </a:bodyPr>
          <a:lstStyle/>
          <a:p>
            <a:r>
              <a:rPr lang="en-US" sz="2400" noProof="0" dirty="0">
                <a:latin typeface="+mn-lt"/>
              </a:rPr>
              <a:t>There is a simpler way to compute the average growth rate from the values rather than growth rates.</a:t>
            </a:r>
          </a:p>
          <a:p>
            <a:r>
              <a:rPr lang="en-US" sz="2400" noProof="0" dirty="0">
                <a:latin typeface="+mn-lt"/>
              </a:rPr>
              <a:t>For </a:t>
            </a:r>
            <a:r>
              <a:rPr lang="en-US" sz="2400" i="1" noProof="0" dirty="0">
                <a:latin typeface="+mn-lt"/>
              </a:rPr>
              <a:t>n</a:t>
            </a:r>
            <a:r>
              <a:rPr lang="en-US" sz="2400" noProof="0" dirty="0">
                <a:latin typeface="+mn-lt"/>
              </a:rPr>
              <a:t> observations </a:t>
            </a:r>
            <a:r>
              <a:rPr lang="en-US" sz="2400" i="1" noProof="0" dirty="0">
                <a:latin typeface="+mn-lt"/>
              </a:rPr>
              <a:t>x</a:t>
            </a:r>
            <a:r>
              <a:rPr lang="en-US" sz="2400" baseline="-25000" noProof="0" dirty="0">
                <a:latin typeface="+mn-lt"/>
              </a:rPr>
              <a:t>1</a:t>
            </a:r>
            <a:r>
              <a:rPr lang="en-US" sz="2400" noProof="0" dirty="0">
                <a:latin typeface="+mn-lt"/>
              </a:rPr>
              <a:t>, </a:t>
            </a:r>
            <a:r>
              <a:rPr lang="en-US" sz="2400" i="1" noProof="0" dirty="0">
                <a:latin typeface="+mn-lt"/>
              </a:rPr>
              <a:t>x</a:t>
            </a:r>
            <a:r>
              <a:rPr lang="en-US" sz="2400" baseline="-25000" noProof="0" dirty="0">
                <a:latin typeface="+mn-lt"/>
              </a:rPr>
              <a:t>2</a:t>
            </a:r>
            <a:r>
              <a:rPr lang="en-US" sz="2400" noProof="0" dirty="0">
                <a:latin typeface="+mn-lt"/>
              </a:rPr>
              <a:t>, …, </a:t>
            </a:r>
            <a:r>
              <a:rPr lang="en-US" sz="2400" i="1" noProof="0" dirty="0">
                <a:latin typeface="+mn-lt"/>
              </a:rPr>
              <a:t>x</a:t>
            </a:r>
            <a:r>
              <a:rPr lang="en-US" sz="2400" i="1" baseline="-25000" noProof="0" dirty="0">
                <a:latin typeface="+mn-lt"/>
              </a:rPr>
              <a:t>n</a:t>
            </a:r>
            <a:r>
              <a:rPr lang="en-US" sz="2400" noProof="0" dirty="0">
                <a:latin typeface="+mn-lt"/>
              </a:rPr>
              <a:t>, the average growth rate is computed using n−1 distinct growth rates.</a:t>
            </a:r>
          </a:p>
        </p:txBody>
      </p:sp>
      <p:graphicFrame>
        <p:nvGraphicFramePr>
          <p:cNvPr id="6" name="Object 5">
            <a:extLst>
              <a:ext uri="{FF2B5EF4-FFF2-40B4-BE49-F238E27FC236}">
                <a16:creationId xmlns:a16="http://schemas.microsoft.com/office/drawing/2014/main" id="{456B1325-C572-4AD7-8A1F-262616D1F2B2}"/>
              </a:ext>
            </a:extLst>
          </p:cNvPr>
          <p:cNvGraphicFramePr>
            <a:graphicFrameLocks noChangeAspect="1"/>
          </p:cNvGraphicFramePr>
          <p:nvPr>
            <p:extLst>
              <p:ext uri="{D42A27DB-BD31-4B8C-83A1-F6EECF244321}">
                <p14:modId xmlns:p14="http://schemas.microsoft.com/office/powerpoint/2010/main" val="2706547813"/>
              </p:ext>
            </p:extLst>
          </p:nvPr>
        </p:nvGraphicFramePr>
        <p:xfrm>
          <a:off x="2106481" y="5025619"/>
          <a:ext cx="4801780" cy="903306"/>
        </p:xfrm>
        <a:graphic>
          <a:graphicData uri="http://schemas.openxmlformats.org/presentationml/2006/ole">
            <mc:AlternateContent xmlns:mc="http://schemas.openxmlformats.org/markup-compatibility/2006">
              <mc:Choice xmlns:v="urn:schemas-microsoft-com:vml" Requires="v">
                <p:oleObj spid="_x0000_s25794" name="Equation" r:id="rId6" imgW="2565360" imgH="482400" progId="Equation.DSMT4">
                  <p:embed/>
                </p:oleObj>
              </mc:Choice>
              <mc:Fallback>
                <p:oleObj name="Equation" r:id="rId6" imgW="2565360" imgH="482400" progId="Equation.DSMT4">
                  <p:embed/>
                  <p:pic>
                    <p:nvPicPr>
                      <p:cNvPr id="0" name=""/>
                      <p:cNvPicPr/>
                      <p:nvPr/>
                    </p:nvPicPr>
                    <p:blipFill>
                      <a:blip r:embed="rId7"/>
                      <a:stretch>
                        <a:fillRect/>
                      </a:stretch>
                    </p:blipFill>
                    <p:spPr>
                      <a:xfrm>
                        <a:off x="2106481" y="5025619"/>
                        <a:ext cx="4801780" cy="903306"/>
                      </a:xfrm>
                      <a:prstGeom prst="rect">
                        <a:avLst/>
                      </a:prstGeom>
                    </p:spPr>
                  </p:pic>
                </p:oleObj>
              </mc:Fallback>
            </mc:AlternateContent>
          </a:graphicData>
        </a:graphic>
      </p:graphicFrame>
    </p:spTree>
    <p:extLst>
      <p:ext uri="{BB962C8B-B14F-4D97-AF65-F5344CB8AC3E}">
        <p14:creationId xmlns:p14="http://schemas.microsoft.com/office/powerpoint/2010/main" val="6213246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3.3 The Geometric Mean </a:t>
            </a:r>
            <a:r>
              <a:rPr lang="en-US" sz="1000" noProof="0" dirty="0">
                <a:latin typeface="+mn-lt"/>
              </a:rPr>
              <a:t>4</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503429"/>
          </a:xfrm>
        </p:spPr>
        <p:txBody>
          <a:bodyPr>
            <a:normAutofit/>
          </a:bodyPr>
          <a:lstStyle/>
          <a:p>
            <a:pPr marL="291600" indent="-291600">
              <a:spcBef>
                <a:spcPts val="500"/>
              </a:spcBef>
            </a:pPr>
            <a:r>
              <a:rPr lang="en-US" sz="2400" noProof="0" dirty="0">
                <a:latin typeface="+mn-lt"/>
              </a:rPr>
              <a:t>Example: sales for multinational corporation</a:t>
            </a:r>
          </a:p>
        </p:txBody>
      </p:sp>
      <p:graphicFrame>
        <p:nvGraphicFramePr>
          <p:cNvPr id="5" name="Table 5">
            <a:extLst>
              <a:ext uri="{FF2B5EF4-FFF2-40B4-BE49-F238E27FC236}">
                <a16:creationId xmlns:a16="http://schemas.microsoft.com/office/drawing/2014/main" id="{9D88AF07-DFEC-4DB2-8B62-1776E85A79DD}"/>
              </a:ext>
            </a:extLst>
          </p:cNvPr>
          <p:cNvGraphicFramePr>
            <a:graphicFrameLocks noGrp="1"/>
          </p:cNvGraphicFramePr>
          <p:nvPr>
            <p:extLst>
              <p:ext uri="{D42A27DB-BD31-4B8C-83A1-F6EECF244321}">
                <p14:modId xmlns:p14="http://schemas.microsoft.com/office/powerpoint/2010/main" val="1414591439"/>
              </p:ext>
            </p:extLst>
          </p:nvPr>
        </p:nvGraphicFramePr>
        <p:xfrm>
          <a:off x="1143000" y="2306320"/>
          <a:ext cx="6096000" cy="741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1301575298"/>
                    </a:ext>
                  </a:extLst>
                </a:gridCol>
                <a:gridCol w="1016000">
                  <a:extLst>
                    <a:ext uri="{9D8B030D-6E8A-4147-A177-3AD203B41FA5}">
                      <a16:colId xmlns:a16="http://schemas.microsoft.com/office/drawing/2014/main" val="97857122"/>
                    </a:ext>
                  </a:extLst>
                </a:gridCol>
                <a:gridCol w="1016000">
                  <a:extLst>
                    <a:ext uri="{9D8B030D-6E8A-4147-A177-3AD203B41FA5}">
                      <a16:colId xmlns:a16="http://schemas.microsoft.com/office/drawing/2014/main" val="2118412925"/>
                    </a:ext>
                  </a:extLst>
                </a:gridCol>
                <a:gridCol w="1016000">
                  <a:extLst>
                    <a:ext uri="{9D8B030D-6E8A-4147-A177-3AD203B41FA5}">
                      <a16:colId xmlns:a16="http://schemas.microsoft.com/office/drawing/2014/main" val="995850958"/>
                    </a:ext>
                  </a:extLst>
                </a:gridCol>
                <a:gridCol w="1016000">
                  <a:extLst>
                    <a:ext uri="{9D8B030D-6E8A-4147-A177-3AD203B41FA5}">
                      <a16:colId xmlns:a16="http://schemas.microsoft.com/office/drawing/2014/main" val="3294560298"/>
                    </a:ext>
                  </a:extLst>
                </a:gridCol>
                <a:gridCol w="1016000">
                  <a:extLst>
                    <a:ext uri="{9D8B030D-6E8A-4147-A177-3AD203B41FA5}">
                      <a16:colId xmlns:a16="http://schemas.microsoft.com/office/drawing/2014/main" val="3656017435"/>
                    </a:ext>
                  </a:extLst>
                </a:gridCol>
              </a:tblGrid>
              <a:tr h="370840">
                <a:tc>
                  <a:txBody>
                    <a:bodyPr/>
                    <a:lstStyle/>
                    <a:p>
                      <a:r>
                        <a:rPr lang="en-US" dirty="0">
                          <a:solidFill>
                            <a:schemeClr val="bg1"/>
                          </a:solidFill>
                        </a:rPr>
                        <a:t>Year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08671689"/>
                  </a:ext>
                </a:extLst>
              </a:tr>
              <a:tr h="370840">
                <a:tc>
                  <a:txBody>
                    <a:bodyPr/>
                    <a:lstStyle/>
                    <a:p>
                      <a:r>
                        <a:rPr lang="en-US" dirty="0">
                          <a:solidFill>
                            <a:schemeClr val="bg1"/>
                          </a:solidFill>
                        </a:rPr>
                        <a:t>Sales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ctr"/>
                      <a:r>
                        <a:rPr lang="en-US" dirty="0"/>
                        <a:t>13,322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t>14,883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t>14,203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t>14,534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t>16,915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55403801"/>
                  </a:ext>
                </a:extLst>
              </a:tr>
            </a:tbl>
          </a:graphicData>
        </a:graphic>
      </p:graphicFrame>
      <p:sp>
        <p:nvSpPr>
          <p:cNvPr id="7" name="Content Placeholder 6">
            <a:extLst>
              <a:ext uri="{FF2B5EF4-FFF2-40B4-BE49-F238E27FC236}">
                <a16:creationId xmlns:a16="http://schemas.microsoft.com/office/drawing/2014/main" id="{F7754F9B-90F4-4638-8B40-5E973730333E}"/>
              </a:ext>
            </a:extLst>
          </p:cNvPr>
          <p:cNvSpPr>
            <a:spLocks noGrp="1"/>
          </p:cNvSpPr>
          <p:nvPr>
            <p:ph idx="10"/>
          </p:nvPr>
        </p:nvSpPr>
        <p:spPr>
          <a:xfrm>
            <a:off x="457200" y="3352802"/>
            <a:ext cx="8229600" cy="503430"/>
          </a:xfrm>
        </p:spPr>
        <p:txBody>
          <a:bodyPr>
            <a:normAutofit/>
          </a:bodyPr>
          <a:lstStyle/>
          <a:p>
            <a:pPr marL="291600" indent="-295200"/>
            <a:r>
              <a:rPr lang="en-US" sz="2400" noProof="0" dirty="0">
                <a:latin typeface="+mn-lt"/>
              </a:rPr>
              <a:t>The growth rate after five years is 6.15%.</a:t>
            </a:r>
          </a:p>
        </p:txBody>
      </p:sp>
      <p:graphicFrame>
        <p:nvGraphicFramePr>
          <p:cNvPr id="2" name="Object 1">
            <a:extLst>
              <a:ext uri="{FF2B5EF4-FFF2-40B4-BE49-F238E27FC236}">
                <a16:creationId xmlns:a16="http://schemas.microsoft.com/office/drawing/2014/main" id="{7055F2C1-BF4A-4986-9EC5-AD15AD27463F}"/>
              </a:ext>
            </a:extLst>
          </p:cNvPr>
          <p:cNvGraphicFramePr>
            <a:graphicFrameLocks noChangeAspect="1"/>
          </p:cNvGraphicFramePr>
          <p:nvPr>
            <p:extLst>
              <p:ext uri="{D42A27DB-BD31-4B8C-83A1-F6EECF244321}">
                <p14:modId xmlns:p14="http://schemas.microsoft.com/office/powerpoint/2010/main" val="733349490"/>
              </p:ext>
            </p:extLst>
          </p:nvPr>
        </p:nvGraphicFramePr>
        <p:xfrm>
          <a:off x="1765300" y="4038600"/>
          <a:ext cx="4978400" cy="1001713"/>
        </p:xfrm>
        <a:graphic>
          <a:graphicData uri="http://schemas.openxmlformats.org/presentationml/2006/ole">
            <mc:AlternateContent xmlns:mc="http://schemas.openxmlformats.org/markup-compatibility/2006">
              <mc:Choice xmlns:v="urn:schemas-microsoft-com:vml" Requires="v">
                <p:oleObj spid="_x0000_s24674" name="Equation" r:id="rId4" imgW="2336760" imgH="469800" progId="Equation.DSMT4">
                  <p:embed/>
                </p:oleObj>
              </mc:Choice>
              <mc:Fallback>
                <p:oleObj name="Equation" r:id="rId4" imgW="2336760" imgH="469800" progId="Equation.DSMT4">
                  <p:embed/>
                  <p:pic>
                    <p:nvPicPr>
                      <p:cNvPr id="0" name=""/>
                      <p:cNvPicPr/>
                      <p:nvPr/>
                    </p:nvPicPr>
                    <p:blipFill>
                      <a:blip r:embed="rId5"/>
                      <a:stretch>
                        <a:fillRect/>
                      </a:stretch>
                    </p:blipFill>
                    <p:spPr>
                      <a:xfrm>
                        <a:off x="1765300" y="4038600"/>
                        <a:ext cx="4978400" cy="1001713"/>
                      </a:xfrm>
                      <a:prstGeom prst="rect">
                        <a:avLst/>
                      </a:prstGeom>
                    </p:spPr>
                  </p:pic>
                </p:oleObj>
              </mc:Fallback>
            </mc:AlternateContent>
          </a:graphicData>
        </a:graphic>
      </p:graphicFrame>
    </p:spTree>
    <p:extLst>
      <p:ext uri="{BB962C8B-B14F-4D97-AF65-F5344CB8AC3E}">
        <p14:creationId xmlns:p14="http://schemas.microsoft.com/office/powerpoint/2010/main" val="12901026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2E38FBE-4D91-4380-8FEA-DFF40D6432F6}"/>
              </a:ext>
            </a:extLst>
          </p:cNvPr>
          <p:cNvSpPr>
            <a:spLocks noGrp="1"/>
          </p:cNvSpPr>
          <p:nvPr>
            <p:ph type="title"/>
          </p:nvPr>
        </p:nvSpPr>
        <p:spPr>
          <a:xfrm>
            <a:off x="457200" y="228600"/>
            <a:ext cx="8229600" cy="752571"/>
          </a:xfrm>
        </p:spPr>
        <p:txBody>
          <a:bodyPr/>
          <a:lstStyle/>
          <a:p>
            <a:r>
              <a:rPr lang="en-US" noProof="0" dirty="0">
                <a:latin typeface="+mn-lt"/>
              </a:rPr>
              <a:t>3.4 Measures of Dispersion </a:t>
            </a:r>
            <a:r>
              <a:rPr lang="en-US" sz="1000" noProof="0" dirty="0">
                <a:latin typeface="+mn-lt"/>
              </a:rPr>
              <a:t>1</a:t>
            </a:r>
          </a:p>
        </p:txBody>
      </p:sp>
      <p:sp>
        <p:nvSpPr>
          <p:cNvPr id="7" name="Content Placeholder 6">
            <a:extLst>
              <a:ext uri="{FF2B5EF4-FFF2-40B4-BE49-F238E27FC236}">
                <a16:creationId xmlns:a16="http://schemas.microsoft.com/office/drawing/2014/main" id="{678EEEC8-2235-4630-BEC6-E254C88C94AD}"/>
              </a:ext>
            </a:extLst>
          </p:cNvPr>
          <p:cNvSpPr>
            <a:spLocks noGrp="1"/>
          </p:cNvSpPr>
          <p:nvPr>
            <p:ph idx="10"/>
          </p:nvPr>
        </p:nvSpPr>
        <p:spPr>
          <a:xfrm>
            <a:off x="457200" y="1027391"/>
            <a:ext cx="8229600" cy="1258609"/>
          </a:xfrm>
        </p:spPr>
        <p:txBody>
          <a:bodyPr>
            <a:normAutofit fontScale="70000" lnSpcReduction="20000"/>
          </a:bodyPr>
          <a:lstStyle/>
          <a:p>
            <a:pPr marL="0" indent="0">
              <a:buNone/>
            </a:pPr>
            <a:r>
              <a:rPr lang="en-US" sz="2800" noProof="0" dirty="0">
                <a:latin typeface="+mn-lt"/>
              </a:rPr>
              <a:t>Measures of central location do not describe the underlying dispersion.</a:t>
            </a:r>
          </a:p>
          <a:p>
            <a:pPr marL="0" indent="0">
              <a:buNone/>
            </a:pPr>
            <a:r>
              <a:rPr lang="en-US" sz="2800" noProof="0" dirty="0">
                <a:latin typeface="+mn-lt"/>
              </a:rPr>
              <a:t>Measures of dispersion gauge the variability of a variable.</a:t>
            </a:r>
          </a:p>
          <a:p>
            <a:pPr marL="291600" lvl="1" indent="-291600">
              <a:spcBef>
                <a:spcPts val="500"/>
              </a:spcBef>
              <a:buFont typeface="Arial" panose="020B0604020202020204" pitchFamily="34" charset="0"/>
              <a:buChar char="•"/>
            </a:pPr>
            <a:r>
              <a:rPr lang="en-US" sz="2600" noProof="0" dirty="0">
                <a:latin typeface="+mn-lt"/>
              </a:rPr>
              <a:t>0 indicates all the observations are identical.</a:t>
            </a:r>
          </a:p>
          <a:p>
            <a:pPr marL="291600" lvl="1" indent="-291600">
              <a:spcBef>
                <a:spcPts val="500"/>
              </a:spcBef>
              <a:buFont typeface="Arial" panose="020B0604020202020204" pitchFamily="34" charset="0"/>
              <a:buChar char="•"/>
            </a:pPr>
            <a:r>
              <a:rPr lang="en-US" sz="2600" noProof="0" dirty="0">
                <a:latin typeface="+mn-lt"/>
              </a:rPr>
              <a:t>Increases as the observations become more diverse.</a:t>
            </a:r>
          </a:p>
        </p:txBody>
      </p:sp>
      <p:sp>
        <p:nvSpPr>
          <p:cNvPr id="8" name="Content Placeholder 7">
            <a:extLst>
              <a:ext uri="{FF2B5EF4-FFF2-40B4-BE49-F238E27FC236}">
                <a16:creationId xmlns:a16="http://schemas.microsoft.com/office/drawing/2014/main" id="{49637495-45CC-4F8C-9121-0AE1C5DB70CB}"/>
              </a:ext>
            </a:extLst>
          </p:cNvPr>
          <p:cNvSpPr>
            <a:spLocks noGrp="1"/>
          </p:cNvSpPr>
          <p:nvPr>
            <p:ph idx="11"/>
          </p:nvPr>
        </p:nvSpPr>
        <p:spPr>
          <a:xfrm>
            <a:off x="457200" y="2345960"/>
            <a:ext cx="8229600" cy="1371602"/>
          </a:xfrm>
        </p:spPr>
        <p:txBody>
          <a:bodyPr>
            <a:normAutofit fontScale="92500" lnSpcReduction="10000"/>
          </a:bodyPr>
          <a:lstStyle/>
          <a:p>
            <a:pPr marL="0" indent="0">
              <a:buNone/>
            </a:pPr>
            <a:r>
              <a:rPr lang="en-US" sz="2400" noProof="0" dirty="0">
                <a:latin typeface="+mn-lt"/>
              </a:rPr>
              <a:t>The range is the simplest measure.</a:t>
            </a:r>
          </a:p>
          <a:p>
            <a:pPr marL="291600" lvl="1" indent="-291600">
              <a:spcBef>
                <a:spcPts val="500"/>
              </a:spcBef>
              <a:buFont typeface="Arial" panose="020B0604020202020204" pitchFamily="34" charset="0"/>
              <a:buChar char="•"/>
            </a:pPr>
            <a:r>
              <a:rPr lang="en-US" sz="1900" noProof="0" dirty="0">
                <a:latin typeface="+mn-lt"/>
              </a:rPr>
              <a:t>Difference between the maximum and minimum.</a:t>
            </a:r>
          </a:p>
          <a:p>
            <a:pPr marL="291600" lvl="1" indent="-291600">
              <a:spcBef>
                <a:spcPts val="500"/>
              </a:spcBef>
              <a:buFont typeface="Arial" panose="020B0604020202020204" pitchFamily="34" charset="0"/>
              <a:buChar char="•"/>
            </a:pPr>
            <a:r>
              <a:rPr lang="en-US" sz="1900" noProof="0" dirty="0">
                <a:latin typeface="+mn-lt"/>
              </a:rPr>
              <a:t>Range = Max </a:t>
            </a:r>
            <a:r>
              <a:rPr lang="en-US" sz="1900" noProof="0" dirty="0">
                <a:latin typeface="Calibri" panose="020F0502020204030204" pitchFamily="34" charset="0"/>
                <a:cs typeface="Calibri" panose="020F0502020204030204" pitchFamily="34" charset="0"/>
              </a:rPr>
              <a:t>−</a:t>
            </a:r>
            <a:r>
              <a:rPr lang="en-US" sz="1900" noProof="0" dirty="0">
                <a:latin typeface="+mn-lt"/>
              </a:rPr>
              <a:t> Min</a:t>
            </a:r>
          </a:p>
          <a:p>
            <a:pPr marL="291600" lvl="1" indent="-291600">
              <a:spcBef>
                <a:spcPts val="500"/>
              </a:spcBef>
              <a:buFont typeface="Arial" panose="020B0604020202020204" pitchFamily="34" charset="0"/>
              <a:buChar char="•"/>
            </a:pPr>
            <a:r>
              <a:rPr lang="en-US" sz="1900" noProof="0" dirty="0">
                <a:latin typeface="+mn-lt"/>
              </a:rPr>
              <a:t>Not good because it focuses solely on extreme observations.</a:t>
            </a:r>
          </a:p>
        </p:txBody>
      </p:sp>
      <p:sp>
        <p:nvSpPr>
          <p:cNvPr id="9" name="Content Placeholder 8">
            <a:extLst>
              <a:ext uri="{FF2B5EF4-FFF2-40B4-BE49-F238E27FC236}">
                <a16:creationId xmlns:a16="http://schemas.microsoft.com/office/drawing/2014/main" id="{98A9AD69-9217-4A80-A8A3-B5EC0D6DDDEE}"/>
              </a:ext>
            </a:extLst>
          </p:cNvPr>
          <p:cNvSpPr>
            <a:spLocks noGrp="1"/>
          </p:cNvSpPr>
          <p:nvPr>
            <p:ph idx="12"/>
          </p:nvPr>
        </p:nvSpPr>
        <p:spPr>
          <a:xfrm>
            <a:off x="457200" y="3763782"/>
            <a:ext cx="8229600" cy="1752598"/>
          </a:xfrm>
        </p:spPr>
        <p:txBody>
          <a:bodyPr>
            <a:normAutofit/>
          </a:bodyPr>
          <a:lstStyle/>
          <a:p>
            <a:pPr marL="0" indent="0">
              <a:buNone/>
            </a:pPr>
            <a:r>
              <a:rPr lang="en-US" sz="2000" noProof="0" dirty="0">
                <a:latin typeface="+mn-lt"/>
              </a:rPr>
              <a:t>The interquartile range (I</a:t>
            </a:r>
            <a:r>
              <a:rPr lang="en-US" sz="100" noProof="0" dirty="0">
                <a:latin typeface="+mn-lt"/>
              </a:rPr>
              <a:t> </a:t>
            </a:r>
            <a:r>
              <a:rPr lang="en-US" sz="2000" noProof="0" dirty="0">
                <a:latin typeface="+mn-lt"/>
              </a:rPr>
              <a:t>Q</a:t>
            </a:r>
            <a:r>
              <a:rPr lang="en-US" sz="100" noProof="0" dirty="0">
                <a:latin typeface="+mn-lt"/>
              </a:rPr>
              <a:t> </a:t>
            </a:r>
            <a:r>
              <a:rPr lang="en-US" sz="2000" noProof="0" dirty="0">
                <a:latin typeface="+mn-lt"/>
              </a:rPr>
              <a:t>R) is the difference between the third quartile and the first quartile.</a:t>
            </a:r>
          </a:p>
          <a:p>
            <a:pPr marL="291600" lvl="1" indent="-291600">
              <a:spcBef>
                <a:spcPts val="500"/>
              </a:spcBef>
              <a:buFont typeface="Arial" panose="020B0604020202020204" pitchFamily="34" charset="0"/>
              <a:buChar char="•"/>
            </a:pPr>
            <a:r>
              <a:rPr lang="en-US" sz="1800" i="1" noProof="0" dirty="0">
                <a:latin typeface="+mn-lt"/>
              </a:rPr>
              <a:t>I</a:t>
            </a:r>
            <a:r>
              <a:rPr lang="en-US" sz="100" i="1" noProof="0" dirty="0">
                <a:latin typeface="+mn-lt"/>
              </a:rPr>
              <a:t> </a:t>
            </a:r>
            <a:r>
              <a:rPr lang="en-US" sz="1800" i="1" noProof="0" dirty="0">
                <a:latin typeface="+mn-lt"/>
              </a:rPr>
              <a:t>Q</a:t>
            </a:r>
            <a:r>
              <a:rPr lang="en-US" sz="100" i="1" noProof="0" dirty="0">
                <a:latin typeface="+mn-lt"/>
              </a:rPr>
              <a:t> </a:t>
            </a:r>
            <a:r>
              <a:rPr lang="en-US" sz="1800" i="1" noProof="0" dirty="0">
                <a:latin typeface="+mn-lt"/>
              </a:rPr>
              <a:t>R</a:t>
            </a:r>
            <a:r>
              <a:rPr lang="en-US" sz="1800" noProof="0" dirty="0">
                <a:latin typeface="+mn-lt"/>
              </a:rPr>
              <a:t> = </a:t>
            </a:r>
            <a:r>
              <a:rPr lang="en-US" sz="1800" i="1" noProof="0" dirty="0">
                <a:latin typeface="+mn-lt"/>
              </a:rPr>
              <a:t>Q</a:t>
            </a:r>
            <a:r>
              <a:rPr lang="en-US" sz="1800" baseline="-25000" noProof="0" dirty="0">
                <a:latin typeface="+mn-lt"/>
              </a:rPr>
              <a:t>3</a:t>
            </a:r>
            <a:r>
              <a:rPr lang="en-US" sz="1800" noProof="0" dirty="0">
                <a:latin typeface="+mn-lt"/>
              </a:rPr>
              <a:t> </a:t>
            </a:r>
            <a:r>
              <a:rPr lang="en-US" sz="1800" noProof="0" dirty="0">
                <a:latin typeface="Calibri" panose="020F0502020204030204" pitchFamily="34" charset="0"/>
                <a:cs typeface="Calibri" panose="020F0502020204030204" pitchFamily="34" charset="0"/>
              </a:rPr>
              <a:t>−</a:t>
            </a:r>
            <a:r>
              <a:rPr lang="en-US" sz="1800" noProof="0" dirty="0">
                <a:latin typeface="+mn-lt"/>
              </a:rPr>
              <a:t> </a:t>
            </a:r>
            <a:r>
              <a:rPr lang="en-US" sz="1800" i="1" noProof="0" dirty="0">
                <a:latin typeface="+mn-lt"/>
              </a:rPr>
              <a:t>Q</a:t>
            </a:r>
            <a:r>
              <a:rPr lang="en-US" sz="1800" baseline="-25000" noProof="0" dirty="0">
                <a:latin typeface="+mn-lt"/>
              </a:rPr>
              <a:t>1</a:t>
            </a:r>
          </a:p>
          <a:p>
            <a:pPr marL="291600" lvl="1" indent="-291600">
              <a:spcBef>
                <a:spcPts val="500"/>
              </a:spcBef>
              <a:buFont typeface="Arial" panose="020B0604020202020204" pitchFamily="34" charset="0"/>
              <a:buChar char="•"/>
            </a:pPr>
            <a:r>
              <a:rPr lang="en-US" sz="1800" noProof="0" dirty="0">
                <a:latin typeface="+mn-lt"/>
              </a:rPr>
              <a:t>The range of the middle 50% of the variable</a:t>
            </a:r>
          </a:p>
          <a:p>
            <a:pPr marL="291600" lvl="1" indent="-291600">
              <a:spcBef>
                <a:spcPts val="500"/>
              </a:spcBef>
              <a:buFont typeface="Arial" panose="020B0604020202020204" pitchFamily="34" charset="0"/>
              <a:buChar char="•"/>
            </a:pPr>
            <a:r>
              <a:rPr lang="en-US" sz="1800" noProof="0" dirty="0">
                <a:latin typeface="+mn-lt"/>
              </a:rPr>
              <a:t>Does not depend on the extreme observations</a:t>
            </a:r>
          </a:p>
        </p:txBody>
      </p:sp>
      <p:sp>
        <p:nvSpPr>
          <p:cNvPr id="5" name="Content Placeholder 4">
            <a:extLst>
              <a:ext uri="{FF2B5EF4-FFF2-40B4-BE49-F238E27FC236}">
                <a16:creationId xmlns:a16="http://schemas.microsoft.com/office/drawing/2014/main" id="{82E62DE8-F825-4DE5-9B24-87091ED59D68}"/>
              </a:ext>
            </a:extLst>
          </p:cNvPr>
          <p:cNvSpPr>
            <a:spLocks noGrp="1"/>
          </p:cNvSpPr>
          <p:nvPr>
            <p:ph idx="1"/>
          </p:nvPr>
        </p:nvSpPr>
        <p:spPr>
          <a:xfrm>
            <a:off x="447207" y="5562600"/>
            <a:ext cx="8229600" cy="384565"/>
          </a:xfrm>
        </p:spPr>
        <p:txBody>
          <a:bodyPr>
            <a:normAutofit fontScale="92500" lnSpcReduction="10000"/>
          </a:bodyPr>
          <a:lstStyle/>
          <a:p>
            <a:pPr marL="0" indent="0">
              <a:buNone/>
            </a:pPr>
            <a:r>
              <a:rPr lang="en-US" sz="2200" noProof="0" dirty="0">
                <a:latin typeface="+mn-lt"/>
              </a:rPr>
              <a:t>Neither the range or IQR incorporate all the observations.</a:t>
            </a:r>
          </a:p>
        </p:txBody>
      </p:sp>
    </p:spTree>
    <p:extLst>
      <p:ext uri="{BB962C8B-B14F-4D97-AF65-F5344CB8AC3E}">
        <p14:creationId xmlns:p14="http://schemas.microsoft.com/office/powerpoint/2010/main" val="24195063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76F3E-1F3C-4190-B55A-BAC9694632A6}"/>
              </a:ext>
            </a:extLst>
          </p:cNvPr>
          <p:cNvSpPr>
            <a:spLocks noGrp="1"/>
          </p:cNvSpPr>
          <p:nvPr>
            <p:ph type="title"/>
          </p:nvPr>
        </p:nvSpPr>
        <p:spPr>
          <a:xfrm>
            <a:off x="457200" y="377769"/>
            <a:ext cx="8229600" cy="936739"/>
          </a:xfrm>
        </p:spPr>
        <p:txBody>
          <a:bodyPr/>
          <a:lstStyle/>
          <a:p>
            <a:r>
              <a:rPr lang="en-US" noProof="0" dirty="0">
                <a:latin typeface="+mn-lt"/>
              </a:rPr>
              <a:t>3.4 Measures of Dispersion </a:t>
            </a:r>
            <a:r>
              <a:rPr lang="en-US" sz="1000" noProof="0" dirty="0">
                <a:latin typeface="+mn-lt"/>
              </a:rPr>
              <a:t>2</a:t>
            </a:r>
          </a:p>
        </p:txBody>
      </p:sp>
      <p:sp>
        <p:nvSpPr>
          <p:cNvPr id="3" name="Content Placeholder 2">
            <a:extLst>
              <a:ext uri="{FF2B5EF4-FFF2-40B4-BE49-F238E27FC236}">
                <a16:creationId xmlns:a16="http://schemas.microsoft.com/office/drawing/2014/main" id="{4C2107ED-7864-4AB9-B9E8-1A0C67556420}"/>
              </a:ext>
            </a:extLst>
          </p:cNvPr>
          <p:cNvSpPr>
            <a:spLocks noGrp="1"/>
          </p:cNvSpPr>
          <p:nvPr>
            <p:ph idx="1"/>
          </p:nvPr>
        </p:nvSpPr>
        <p:spPr>
          <a:xfrm>
            <a:off x="457200" y="1600201"/>
            <a:ext cx="8229600" cy="3210338"/>
          </a:xfrm>
        </p:spPr>
        <p:txBody>
          <a:bodyPr>
            <a:normAutofit lnSpcReduction="10000"/>
          </a:bodyPr>
          <a:lstStyle/>
          <a:p>
            <a:pPr marL="291600" indent="-291600">
              <a:spcBef>
                <a:spcPts val="500"/>
              </a:spcBef>
            </a:pPr>
            <a:r>
              <a:rPr lang="en-US" sz="2200" noProof="0" dirty="0">
                <a:latin typeface="+mn-lt"/>
              </a:rPr>
              <a:t>A good measure of dispersion should consider differences of all observations from the mean.</a:t>
            </a:r>
          </a:p>
          <a:p>
            <a:pPr marL="291600" indent="-291600">
              <a:spcBef>
                <a:spcPts val="500"/>
              </a:spcBef>
            </a:pPr>
            <a:r>
              <a:rPr lang="en-US" sz="2200" noProof="0" dirty="0">
                <a:latin typeface="+mn-lt"/>
              </a:rPr>
              <a:t>If we average all the differences from the mean, the positives and negatives will cancel out.</a:t>
            </a:r>
          </a:p>
          <a:p>
            <a:pPr marL="291600" indent="-291600">
              <a:spcBef>
                <a:spcPts val="500"/>
              </a:spcBef>
            </a:pPr>
            <a:r>
              <a:rPr lang="en-US" sz="2200" noProof="0" dirty="0">
                <a:latin typeface="+mn-lt"/>
              </a:rPr>
              <a:t>The mean absolute difference (MAD) is the average of the absolute differences between the observations and the mean.</a:t>
            </a:r>
          </a:p>
          <a:p>
            <a:pPr marL="291600" indent="-291600">
              <a:lnSpc>
                <a:spcPct val="150000"/>
              </a:lnSpc>
              <a:spcBef>
                <a:spcPts val="500"/>
              </a:spcBef>
            </a:pPr>
            <a:r>
              <a:rPr lang="en-US" sz="2200" noProof="0" dirty="0">
                <a:latin typeface="+mn-lt"/>
              </a:rPr>
              <a:t>For sample observations </a:t>
            </a:r>
            <a:r>
              <a:rPr lang="en-US" sz="2000" i="1" dirty="0">
                <a:latin typeface="+mn-lt"/>
                <a:ea typeface="Cambria Math" panose="02040503050406030204" pitchFamily="18" charset="0"/>
              </a:rPr>
              <a:t>x</a:t>
            </a:r>
            <a:r>
              <a:rPr lang="en-US" sz="2000" baseline="-25000" dirty="0">
                <a:latin typeface="+mn-lt"/>
                <a:ea typeface="Cambria Math" panose="02040503050406030204" pitchFamily="18" charset="0"/>
              </a:rPr>
              <a:t>1</a:t>
            </a:r>
            <a:r>
              <a:rPr lang="en-US" sz="2000" dirty="0">
                <a:latin typeface="+mn-lt"/>
                <a:ea typeface="Cambria Math" panose="02040503050406030204" pitchFamily="18" charset="0"/>
              </a:rPr>
              <a:t>,</a:t>
            </a:r>
            <a:r>
              <a:rPr lang="en-US" sz="2000" i="1" dirty="0">
                <a:latin typeface="+mn-lt"/>
                <a:ea typeface="Cambria Math" panose="02040503050406030204" pitchFamily="18" charset="0"/>
              </a:rPr>
              <a:t> x</a:t>
            </a:r>
            <a:r>
              <a:rPr lang="en-US" sz="2000" baseline="-25000" dirty="0">
                <a:latin typeface="+mn-lt"/>
                <a:ea typeface="Cambria Math" panose="02040503050406030204" pitchFamily="18" charset="0"/>
              </a:rPr>
              <a:t>2</a:t>
            </a:r>
            <a:r>
              <a:rPr lang="en-US" sz="2000" dirty="0">
                <a:latin typeface="+mn-lt"/>
                <a:ea typeface="Cambria Math" panose="02040503050406030204" pitchFamily="18" charset="0"/>
              </a:rPr>
              <a:t>, ...., </a:t>
            </a:r>
            <a:r>
              <a:rPr lang="en-US" sz="2000" i="1" dirty="0">
                <a:latin typeface="+mn-lt"/>
                <a:ea typeface="Cambria Math" panose="02040503050406030204" pitchFamily="18" charset="0"/>
              </a:rPr>
              <a:t>x</a:t>
            </a:r>
            <a:r>
              <a:rPr lang="en-US" sz="2000" i="1" baseline="-25000" dirty="0">
                <a:latin typeface="+mn-lt"/>
                <a:ea typeface="Cambria Math" panose="02040503050406030204" pitchFamily="18" charset="0"/>
              </a:rPr>
              <a:t>n </a:t>
            </a:r>
            <a:r>
              <a:rPr lang="en-US" sz="2000" i="1" dirty="0">
                <a:latin typeface="+mn-lt"/>
                <a:ea typeface="Cambria Math" panose="02040503050406030204" pitchFamily="18" charset="0"/>
              </a:rPr>
              <a:t>,</a:t>
            </a:r>
            <a:r>
              <a:rPr lang="en-US" sz="2000" i="1" baseline="-25000" dirty="0">
                <a:latin typeface="+mn-lt"/>
                <a:ea typeface="Cambria Math" panose="02040503050406030204" pitchFamily="18" charset="0"/>
              </a:rPr>
              <a:t> </a:t>
            </a:r>
            <a:r>
              <a:rPr lang="en-US" sz="2200" noProof="0" dirty="0">
                <a:latin typeface="+mn-lt"/>
              </a:rPr>
              <a:t>the sample MAD is computed as sample MAD =</a:t>
            </a:r>
          </a:p>
        </p:txBody>
      </p:sp>
      <p:graphicFrame>
        <p:nvGraphicFramePr>
          <p:cNvPr id="5" name="Object 4">
            <a:extLst>
              <a:ext uri="{FF2B5EF4-FFF2-40B4-BE49-F238E27FC236}">
                <a16:creationId xmlns:a16="http://schemas.microsoft.com/office/drawing/2014/main" id="{8D1D326A-BA60-43B6-AA95-016343F6295B}"/>
              </a:ext>
            </a:extLst>
          </p:cNvPr>
          <p:cNvGraphicFramePr>
            <a:graphicFrameLocks noChangeAspect="1"/>
          </p:cNvGraphicFramePr>
          <p:nvPr>
            <p:extLst>
              <p:ext uri="{D42A27DB-BD31-4B8C-83A1-F6EECF244321}">
                <p14:modId xmlns:p14="http://schemas.microsoft.com/office/powerpoint/2010/main" val="3022815548"/>
              </p:ext>
            </p:extLst>
          </p:nvPr>
        </p:nvGraphicFramePr>
        <p:xfrm>
          <a:off x="2875061" y="4069112"/>
          <a:ext cx="953914" cy="655811"/>
        </p:xfrm>
        <a:graphic>
          <a:graphicData uri="http://schemas.openxmlformats.org/presentationml/2006/ole">
            <mc:AlternateContent xmlns:mc="http://schemas.openxmlformats.org/markup-compatibility/2006">
              <mc:Choice xmlns:v="urn:schemas-microsoft-com:vml" Requires="v">
                <p:oleObj spid="_x0000_s23750" name="Equation" r:id="rId3" imgW="609480" imgH="419040" progId="Equation.DSMT4">
                  <p:embed/>
                </p:oleObj>
              </mc:Choice>
              <mc:Fallback>
                <p:oleObj name="Equation" r:id="rId3" imgW="609480" imgH="419040" progId="Equation.DSMT4">
                  <p:embed/>
                  <p:pic>
                    <p:nvPicPr>
                      <p:cNvPr id="2" name="Object 1">
                        <a:extLst>
                          <a:ext uri="{FF2B5EF4-FFF2-40B4-BE49-F238E27FC236}">
                            <a16:creationId xmlns:a16="http://schemas.microsoft.com/office/drawing/2014/main" id="{B42B4F50-09C9-4878-86CA-9A41C5FC8758}"/>
                          </a:ext>
                        </a:extLst>
                      </p:cNvPr>
                      <p:cNvPicPr/>
                      <p:nvPr/>
                    </p:nvPicPr>
                    <p:blipFill>
                      <a:blip r:embed="rId4"/>
                      <a:stretch>
                        <a:fillRect/>
                      </a:stretch>
                    </p:blipFill>
                    <p:spPr>
                      <a:xfrm>
                        <a:off x="2875061" y="4069112"/>
                        <a:ext cx="953914" cy="655811"/>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5527BF4B-27D6-4803-AEC1-F843C7DCEF9C}"/>
              </a:ext>
            </a:extLst>
          </p:cNvPr>
          <p:cNvSpPr>
            <a:spLocks noGrp="1"/>
          </p:cNvSpPr>
          <p:nvPr>
            <p:ph idx="10"/>
          </p:nvPr>
        </p:nvSpPr>
        <p:spPr>
          <a:xfrm>
            <a:off x="457200" y="4801851"/>
            <a:ext cx="8229600" cy="1142999"/>
          </a:xfrm>
        </p:spPr>
        <p:txBody>
          <a:bodyPr>
            <a:normAutofit/>
          </a:bodyPr>
          <a:lstStyle/>
          <a:p>
            <a:pPr marL="291600" indent="-291600">
              <a:lnSpc>
                <a:spcPct val="150000"/>
              </a:lnSpc>
              <a:spcBef>
                <a:spcPts val="500"/>
              </a:spcBef>
            </a:pPr>
            <a:r>
              <a:rPr lang="en-US" sz="2200" noProof="0" dirty="0">
                <a:latin typeface="+mn-lt"/>
              </a:rPr>
              <a:t>For population observations</a:t>
            </a:r>
            <a:r>
              <a:rPr lang="en-US" sz="2200" i="1" dirty="0">
                <a:latin typeface="+mn-lt"/>
                <a:ea typeface="Cambria Math" panose="02040503050406030204" pitchFamily="18" charset="0"/>
              </a:rPr>
              <a:t> x</a:t>
            </a:r>
            <a:r>
              <a:rPr lang="en-US" sz="2200" baseline="-25000" dirty="0">
                <a:latin typeface="+mn-lt"/>
                <a:ea typeface="Cambria Math" panose="02040503050406030204" pitchFamily="18" charset="0"/>
              </a:rPr>
              <a:t>1</a:t>
            </a:r>
            <a:r>
              <a:rPr lang="en-US" sz="2200" dirty="0">
                <a:latin typeface="+mn-lt"/>
                <a:ea typeface="Cambria Math" panose="02040503050406030204" pitchFamily="18" charset="0"/>
              </a:rPr>
              <a:t>,</a:t>
            </a:r>
            <a:r>
              <a:rPr lang="en-US" sz="2200" i="1" dirty="0">
                <a:latin typeface="+mn-lt"/>
                <a:ea typeface="Cambria Math" panose="02040503050406030204" pitchFamily="18" charset="0"/>
              </a:rPr>
              <a:t> x</a:t>
            </a:r>
            <a:r>
              <a:rPr lang="en-US" sz="2200" baseline="-25000" dirty="0">
                <a:latin typeface="+mn-lt"/>
                <a:ea typeface="Cambria Math" panose="02040503050406030204" pitchFamily="18" charset="0"/>
              </a:rPr>
              <a:t>2</a:t>
            </a:r>
            <a:r>
              <a:rPr lang="en-US" sz="2200" dirty="0">
                <a:latin typeface="+mn-lt"/>
                <a:ea typeface="Cambria Math" panose="02040503050406030204" pitchFamily="18" charset="0"/>
              </a:rPr>
              <a:t>, ...., </a:t>
            </a:r>
            <a:r>
              <a:rPr lang="en-US" sz="2200" i="1" dirty="0">
                <a:latin typeface="+mn-lt"/>
                <a:ea typeface="Cambria Math" panose="02040503050406030204" pitchFamily="18" charset="0"/>
              </a:rPr>
              <a:t>x</a:t>
            </a:r>
            <a:r>
              <a:rPr lang="en-US" sz="2200" i="1" baseline="-25000" dirty="0">
                <a:latin typeface="+mn-lt"/>
                <a:ea typeface="Cambria Math" panose="02040503050406030204" pitchFamily="18" charset="0"/>
              </a:rPr>
              <a:t>N </a:t>
            </a:r>
            <a:r>
              <a:rPr lang="en-US" sz="2200" i="1" dirty="0">
                <a:latin typeface="+mn-lt"/>
                <a:ea typeface="Cambria Math" panose="02040503050406030204" pitchFamily="18" charset="0"/>
              </a:rPr>
              <a:t>,</a:t>
            </a:r>
            <a:r>
              <a:rPr lang="en-US" sz="2200" noProof="0" dirty="0">
                <a:latin typeface="+mn-lt"/>
              </a:rPr>
              <a:t> the population MAD is computed as population MAD =</a:t>
            </a:r>
          </a:p>
        </p:txBody>
      </p:sp>
      <p:graphicFrame>
        <p:nvGraphicFramePr>
          <p:cNvPr id="6" name="Object 5">
            <a:extLst>
              <a:ext uri="{FF2B5EF4-FFF2-40B4-BE49-F238E27FC236}">
                <a16:creationId xmlns:a16="http://schemas.microsoft.com/office/drawing/2014/main" id="{8F4CBE0E-52C8-45A2-A28E-BE424C0E391A}"/>
              </a:ext>
            </a:extLst>
          </p:cNvPr>
          <p:cNvGraphicFramePr>
            <a:graphicFrameLocks noChangeAspect="1"/>
          </p:cNvGraphicFramePr>
          <p:nvPr>
            <p:extLst>
              <p:ext uri="{D42A27DB-BD31-4B8C-83A1-F6EECF244321}">
                <p14:modId xmlns:p14="http://schemas.microsoft.com/office/powerpoint/2010/main" val="289905174"/>
              </p:ext>
            </p:extLst>
          </p:nvPr>
        </p:nvGraphicFramePr>
        <p:xfrm>
          <a:off x="4514672" y="5354830"/>
          <a:ext cx="964142" cy="649318"/>
        </p:xfrm>
        <a:graphic>
          <a:graphicData uri="http://schemas.openxmlformats.org/presentationml/2006/ole">
            <mc:AlternateContent xmlns:mc="http://schemas.openxmlformats.org/markup-compatibility/2006">
              <mc:Choice xmlns:v="urn:schemas-microsoft-com:vml" Requires="v">
                <p:oleObj spid="_x0000_s23751" name="Equation" r:id="rId5" imgW="622080" imgH="419040" progId="Equation.DSMT4">
                  <p:embed/>
                </p:oleObj>
              </mc:Choice>
              <mc:Fallback>
                <p:oleObj name="Equation" r:id="rId5" imgW="622080" imgH="419040" progId="Equation.DSMT4">
                  <p:embed/>
                  <p:pic>
                    <p:nvPicPr>
                      <p:cNvPr id="5" name="Object 4">
                        <a:extLst>
                          <a:ext uri="{FF2B5EF4-FFF2-40B4-BE49-F238E27FC236}">
                            <a16:creationId xmlns:a16="http://schemas.microsoft.com/office/drawing/2014/main" id="{DD208D91-3B54-4A59-BCDE-FFAAB2360EB8}"/>
                          </a:ext>
                        </a:extLst>
                      </p:cNvPr>
                      <p:cNvPicPr/>
                      <p:nvPr/>
                    </p:nvPicPr>
                    <p:blipFill>
                      <a:blip r:embed="rId6"/>
                      <a:stretch>
                        <a:fillRect/>
                      </a:stretch>
                    </p:blipFill>
                    <p:spPr>
                      <a:xfrm>
                        <a:off x="4514672" y="5354830"/>
                        <a:ext cx="964142" cy="649318"/>
                      </a:xfrm>
                      <a:prstGeom prst="rect">
                        <a:avLst/>
                      </a:prstGeom>
                    </p:spPr>
                  </p:pic>
                </p:oleObj>
              </mc:Fallback>
            </mc:AlternateContent>
          </a:graphicData>
        </a:graphic>
      </p:graphicFrame>
    </p:spTree>
    <p:extLst>
      <p:ext uri="{BB962C8B-B14F-4D97-AF65-F5344CB8AC3E}">
        <p14:creationId xmlns:p14="http://schemas.microsoft.com/office/powerpoint/2010/main" val="23194045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3.4 Measures of Dispersion </a:t>
            </a:r>
            <a:r>
              <a:rPr lang="en-US" sz="1000" noProof="0" dirty="0">
                <a:latin typeface="+mn-lt"/>
              </a:rPr>
              <a:t>3</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1720514"/>
          </a:xfrm>
        </p:spPr>
        <p:txBody>
          <a:bodyPr>
            <a:normAutofit lnSpcReduction="10000"/>
          </a:bodyPr>
          <a:lstStyle/>
          <a:p>
            <a:pPr marL="0" indent="0">
              <a:buNone/>
            </a:pPr>
            <a:r>
              <a:rPr lang="en-US" sz="2600" noProof="0" dirty="0">
                <a:latin typeface="+mn-lt"/>
              </a:rPr>
              <a:t>The variance and the standard deviation are the two most widely used measures of dispersion.</a:t>
            </a:r>
          </a:p>
          <a:p>
            <a:pPr marL="291600" lvl="1" indent="-291600">
              <a:buFont typeface="Arial" panose="020B0604020202020204" pitchFamily="34" charset="0"/>
              <a:buChar char="•"/>
            </a:pPr>
            <a:r>
              <a:rPr lang="en-US" sz="2400" noProof="0" dirty="0">
                <a:latin typeface="+mn-lt"/>
              </a:rPr>
              <a:t>Compute the average of the squared differences.</a:t>
            </a:r>
          </a:p>
          <a:p>
            <a:pPr marL="291600" lvl="1" indent="-291600">
              <a:buFont typeface="Arial" panose="020B0604020202020204" pitchFamily="34" charset="0"/>
              <a:buChar char="•"/>
            </a:pPr>
            <a:r>
              <a:rPr lang="en-US" sz="2400" noProof="0" dirty="0">
                <a:latin typeface="+mn-lt"/>
              </a:rPr>
              <a:t>The squaring of the differences emphasizes larger differences.</a:t>
            </a:r>
            <a:endParaRPr lang="en-US" sz="2800" noProof="0" dirty="0">
              <a:latin typeface="+mn-lt"/>
            </a:endParaRPr>
          </a:p>
        </p:txBody>
      </p:sp>
      <p:sp>
        <p:nvSpPr>
          <p:cNvPr id="2" name="Content Placeholder 1">
            <a:extLst>
              <a:ext uri="{FF2B5EF4-FFF2-40B4-BE49-F238E27FC236}">
                <a16:creationId xmlns:a16="http://schemas.microsoft.com/office/drawing/2014/main" id="{F711A284-8901-4BD9-B50C-9D0A006592C1}"/>
              </a:ext>
            </a:extLst>
          </p:cNvPr>
          <p:cNvSpPr>
            <a:spLocks noGrp="1"/>
          </p:cNvSpPr>
          <p:nvPr>
            <p:ph idx="10"/>
          </p:nvPr>
        </p:nvSpPr>
        <p:spPr>
          <a:xfrm>
            <a:off x="457200" y="3352800"/>
            <a:ext cx="8229600" cy="2438399"/>
          </a:xfrm>
        </p:spPr>
        <p:txBody>
          <a:bodyPr>
            <a:noAutofit/>
          </a:bodyPr>
          <a:lstStyle/>
          <a:p>
            <a:pPr marL="0" indent="0">
              <a:buNone/>
            </a:pPr>
            <a:r>
              <a:rPr lang="en-US" sz="2400" noProof="0" dirty="0">
                <a:latin typeface="+mn-lt"/>
              </a:rPr>
              <a:t>The variance is defined as the average of the squared differences between the observations and the mean.</a:t>
            </a:r>
          </a:p>
          <a:p>
            <a:pPr marL="0" indent="0">
              <a:buNone/>
            </a:pPr>
            <a:r>
              <a:rPr lang="en-US" sz="2400" noProof="0" dirty="0">
                <a:latin typeface="+mn-lt"/>
              </a:rPr>
              <a:t>Whatever the units of original variable, the variance has squared units. </a:t>
            </a:r>
          </a:p>
          <a:p>
            <a:pPr marL="0" indent="0">
              <a:buNone/>
            </a:pPr>
            <a:r>
              <a:rPr lang="en-US" sz="2400" noProof="0" dirty="0">
                <a:latin typeface="+mn-lt"/>
              </a:rPr>
              <a:t>To return to the original units, we take the positive square root of the variance which gives the standard deviation.</a:t>
            </a:r>
          </a:p>
        </p:txBody>
      </p:sp>
    </p:spTree>
    <p:extLst>
      <p:ext uri="{BB962C8B-B14F-4D97-AF65-F5344CB8AC3E}">
        <p14:creationId xmlns:p14="http://schemas.microsoft.com/office/powerpoint/2010/main" val="31834800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01A1F-6C77-4ECE-BA4E-CE66D6FC039A}"/>
              </a:ext>
            </a:extLst>
          </p:cNvPr>
          <p:cNvSpPr>
            <a:spLocks noGrp="1"/>
          </p:cNvSpPr>
          <p:nvPr>
            <p:ph type="title"/>
          </p:nvPr>
        </p:nvSpPr>
        <p:spPr>
          <a:xfrm>
            <a:off x="457200" y="162339"/>
            <a:ext cx="8229600" cy="838200"/>
          </a:xfrm>
        </p:spPr>
        <p:txBody>
          <a:bodyPr>
            <a:normAutofit/>
          </a:bodyPr>
          <a:lstStyle/>
          <a:p>
            <a:r>
              <a:rPr lang="en-US" dirty="0">
                <a:latin typeface="+mn-lt"/>
              </a:rPr>
              <a:t>3.4 Measures of Dispersion </a:t>
            </a:r>
            <a:r>
              <a:rPr lang="en-US" sz="1000" dirty="0">
                <a:latin typeface="+mn-lt"/>
              </a:rPr>
              <a:t>4</a:t>
            </a:r>
            <a:endParaRPr lang="en-US" dirty="0">
              <a:latin typeface="+mn-lt"/>
            </a:endParaRPr>
          </a:p>
        </p:txBody>
      </p:sp>
      <p:sp>
        <p:nvSpPr>
          <p:cNvPr id="3" name="Content Placeholder 2">
            <a:extLst>
              <a:ext uri="{FF2B5EF4-FFF2-40B4-BE49-F238E27FC236}">
                <a16:creationId xmlns:a16="http://schemas.microsoft.com/office/drawing/2014/main" id="{6406FBED-A29D-4BA4-9BB9-889C2DBA8F30}"/>
              </a:ext>
              <a:ext uri="{C183D7F6-B498-43B3-948B-1728B52AA6E4}">
                <adec:decorative xmlns:adec="http://schemas.microsoft.com/office/drawing/2017/decorative" val="0"/>
              </a:ext>
            </a:extLst>
          </p:cNvPr>
          <p:cNvSpPr>
            <a:spLocks noGrp="1"/>
          </p:cNvSpPr>
          <p:nvPr>
            <p:ph idx="1"/>
          </p:nvPr>
        </p:nvSpPr>
        <p:spPr>
          <a:xfrm>
            <a:off x="457200" y="1083366"/>
            <a:ext cx="6172200" cy="408371"/>
          </a:xfrm>
        </p:spPr>
        <p:txBody>
          <a:bodyPr>
            <a:normAutofit/>
          </a:bodyPr>
          <a:lstStyle/>
          <a:p>
            <a:pPr marL="0" indent="0">
              <a:buNone/>
            </a:pPr>
            <a:r>
              <a:rPr lang="en-US" sz="2000" dirty="0">
                <a:latin typeface="+mn-lt"/>
              </a:rPr>
              <a:t>For sample observations </a:t>
            </a:r>
            <a:r>
              <a:rPr lang="en-US" sz="2000" i="1" dirty="0">
                <a:latin typeface="+mn-lt"/>
              </a:rPr>
              <a:t>x</a:t>
            </a:r>
            <a:r>
              <a:rPr lang="en-US" sz="2000" baseline="-25000" dirty="0">
                <a:latin typeface="+mn-lt"/>
              </a:rPr>
              <a:t>1</a:t>
            </a:r>
            <a:r>
              <a:rPr lang="en-US" sz="2000" dirty="0">
                <a:latin typeface="+mn-lt"/>
              </a:rPr>
              <a:t>, </a:t>
            </a:r>
            <a:r>
              <a:rPr lang="en-US" sz="2000" i="1" dirty="0">
                <a:latin typeface="+mn-lt"/>
              </a:rPr>
              <a:t>x</a:t>
            </a:r>
            <a:r>
              <a:rPr lang="en-US" sz="2000" baseline="-25000" dirty="0">
                <a:latin typeface="+mn-lt"/>
              </a:rPr>
              <a:t>2</a:t>
            </a:r>
            <a:r>
              <a:rPr lang="en-US" sz="2000" dirty="0">
                <a:latin typeface="+mn-lt"/>
              </a:rPr>
              <a:t>, ...., </a:t>
            </a:r>
            <a:r>
              <a:rPr lang="en-US" sz="2000" i="1" dirty="0">
                <a:latin typeface="+mn-lt"/>
              </a:rPr>
              <a:t>x</a:t>
            </a:r>
            <a:r>
              <a:rPr lang="en-US" sz="2000" i="1" baseline="-25000" dirty="0">
                <a:latin typeface="+mn-lt"/>
              </a:rPr>
              <a:t>n</a:t>
            </a:r>
            <a:r>
              <a:rPr lang="en-US" sz="2000" dirty="0">
                <a:latin typeface="+mn-lt"/>
              </a:rPr>
              <a:t>, the sample variance</a:t>
            </a:r>
          </a:p>
        </p:txBody>
      </p:sp>
      <p:graphicFrame>
        <p:nvGraphicFramePr>
          <p:cNvPr id="18" name="Object 17">
            <a:extLst>
              <a:ext uri="{FF2B5EF4-FFF2-40B4-BE49-F238E27FC236}">
                <a16:creationId xmlns:a16="http://schemas.microsoft.com/office/drawing/2014/main" id="{654A5848-4E57-436C-BD59-9E639C2A10AD}"/>
              </a:ext>
              <a:ext uri="{C183D7F6-B498-43B3-948B-1728B52AA6E4}">
                <adec:decorative xmlns:adec="http://schemas.microsoft.com/office/drawing/2017/decorative" val="0"/>
              </a:ext>
            </a:extLst>
          </p:cNvPr>
          <p:cNvGraphicFramePr>
            <a:graphicFrameLocks noChangeAspect="1"/>
          </p:cNvGraphicFramePr>
          <p:nvPr>
            <p:extLst>
              <p:ext uri="{D42A27DB-BD31-4B8C-83A1-F6EECF244321}">
                <p14:modId xmlns:p14="http://schemas.microsoft.com/office/powerpoint/2010/main" val="3196345052"/>
              </p:ext>
            </p:extLst>
          </p:nvPr>
        </p:nvGraphicFramePr>
        <p:xfrm>
          <a:off x="6588247" y="1090424"/>
          <a:ext cx="296970" cy="365502"/>
        </p:xfrm>
        <a:graphic>
          <a:graphicData uri="http://schemas.openxmlformats.org/presentationml/2006/ole">
            <mc:AlternateContent xmlns:mc="http://schemas.openxmlformats.org/markup-compatibility/2006">
              <mc:Choice xmlns:v="urn:schemas-microsoft-com:vml" Requires="v">
                <p:oleObj spid="_x0000_s31866" name="Equation" r:id="rId3" imgW="164880" imgH="203040" progId="Equation.DSMT4">
                  <p:embed/>
                </p:oleObj>
              </mc:Choice>
              <mc:Fallback>
                <p:oleObj name="Equation" r:id="rId3" imgW="164880" imgH="203040" progId="Equation.DSMT4">
                  <p:embed/>
                  <p:pic>
                    <p:nvPicPr>
                      <p:cNvPr id="0" name=""/>
                      <p:cNvPicPr/>
                      <p:nvPr/>
                    </p:nvPicPr>
                    <p:blipFill>
                      <a:blip r:embed="rId4"/>
                      <a:stretch>
                        <a:fillRect/>
                      </a:stretch>
                    </p:blipFill>
                    <p:spPr>
                      <a:xfrm>
                        <a:off x="6588247" y="1090424"/>
                        <a:ext cx="296970" cy="365502"/>
                      </a:xfrm>
                      <a:prstGeom prst="rect">
                        <a:avLst/>
                      </a:prstGeom>
                    </p:spPr>
                  </p:pic>
                </p:oleObj>
              </mc:Fallback>
            </mc:AlternateContent>
          </a:graphicData>
        </a:graphic>
      </p:graphicFrame>
      <p:sp>
        <p:nvSpPr>
          <p:cNvPr id="7" name="Content Placeholder 6">
            <a:extLst>
              <a:ext uri="{FF2B5EF4-FFF2-40B4-BE49-F238E27FC236}">
                <a16:creationId xmlns:a16="http://schemas.microsoft.com/office/drawing/2014/main" id="{0EA4E276-4B43-49C3-AC17-00A70DF10B36}"/>
              </a:ext>
              <a:ext uri="{C183D7F6-B498-43B3-948B-1728B52AA6E4}">
                <adec:decorative xmlns:adec="http://schemas.microsoft.com/office/drawing/2017/decorative" val="0"/>
              </a:ext>
            </a:extLst>
          </p:cNvPr>
          <p:cNvSpPr>
            <a:spLocks noGrp="1"/>
          </p:cNvSpPr>
          <p:nvPr>
            <p:ph idx="13"/>
          </p:nvPr>
        </p:nvSpPr>
        <p:spPr>
          <a:xfrm>
            <a:off x="457200" y="1500812"/>
            <a:ext cx="7543800" cy="1125816"/>
          </a:xfrm>
        </p:spPr>
        <p:txBody>
          <a:bodyPr>
            <a:normAutofit/>
          </a:bodyPr>
          <a:lstStyle/>
          <a:p>
            <a:pPr marL="0" indent="0">
              <a:buNone/>
            </a:pPr>
            <a:r>
              <a:rPr lang="en-US" sz="2000" dirty="0">
                <a:latin typeface="+mn-lt"/>
              </a:rPr>
              <a:t>and standard deviation </a:t>
            </a:r>
            <a:r>
              <a:rPr lang="en-US" sz="2000" i="1" dirty="0">
                <a:latin typeface="+mn-lt"/>
              </a:rPr>
              <a:t>s</a:t>
            </a:r>
            <a:r>
              <a:rPr lang="en-US" sz="2000" dirty="0">
                <a:latin typeface="+mn-lt"/>
              </a:rPr>
              <a:t> are:</a:t>
            </a:r>
          </a:p>
          <a:p>
            <a:pPr marL="291600" indent="-291600">
              <a:lnSpc>
                <a:spcPct val="150000"/>
              </a:lnSpc>
              <a:spcBef>
                <a:spcPts val="1000"/>
              </a:spcBef>
            </a:pPr>
            <a:r>
              <a:rPr lang="en-US" sz="2000" dirty="0">
                <a:latin typeface="Arial" panose="020B0604020202020204" pitchFamily="34" charset="0"/>
                <a:cs typeface="Arial" panose="020B0604020202020204" pitchFamily="34" charset="0"/>
              </a:rPr>
              <a:t>​</a:t>
            </a:r>
            <a:endParaRPr lang="en-US" sz="2000" dirty="0">
              <a:latin typeface="+mn-lt"/>
            </a:endParaRPr>
          </a:p>
        </p:txBody>
      </p:sp>
      <p:graphicFrame>
        <p:nvGraphicFramePr>
          <p:cNvPr id="11" name="Object 10">
            <a:extLst>
              <a:ext uri="{FF2B5EF4-FFF2-40B4-BE49-F238E27FC236}">
                <a16:creationId xmlns:a16="http://schemas.microsoft.com/office/drawing/2014/main" id="{EC733A33-EECF-4164-8683-0B34B00C52EB}"/>
              </a:ext>
              <a:ext uri="{C183D7F6-B498-43B3-948B-1728B52AA6E4}">
                <adec:decorative xmlns:adec="http://schemas.microsoft.com/office/drawing/2017/decorative" val="0"/>
              </a:ext>
            </a:extLst>
          </p:cNvPr>
          <p:cNvGraphicFramePr>
            <a:graphicFrameLocks noChangeAspect="1"/>
          </p:cNvGraphicFramePr>
          <p:nvPr>
            <p:extLst>
              <p:ext uri="{D42A27DB-BD31-4B8C-83A1-F6EECF244321}">
                <p14:modId xmlns:p14="http://schemas.microsoft.com/office/powerpoint/2010/main" val="218231416"/>
              </p:ext>
            </p:extLst>
          </p:nvPr>
        </p:nvGraphicFramePr>
        <p:xfrm>
          <a:off x="755679" y="1911181"/>
          <a:ext cx="1421034" cy="627054"/>
        </p:xfrm>
        <a:graphic>
          <a:graphicData uri="http://schemas.openxmlformats.org/presentationml/2006/ole">
            <mc:AlternateContent xmlns:mc="http://schemas.openxmlformats.org/markup-compatibility/2006">
              <mc:Choice xmlns:v="urn:schemas-microsoft-com:vml" Requires="v">
                <p:oleObj spid="_x0000_s31867" name="Equation" r:id="rId5" imgW="1554453" imgH="685800" progId="Equation.DSMT4">
                  <p:embed/>
                </p:oleObj>
              </mc:Choice>
              <mc:Fallback>
                <p:oleObj name="Equation" r:id="rId5" imgW="1554453" imgH="685800" progId="Equation.DSMT4">
                  <p:embed/>
                  <p:pic>
                    <p:nvPicPr>
                      <p:cNvPr id="0" name=""/>
                      <p:cNvPicPr/>
                      <p:nvPr/>
                    </p:nvPicPr>
                    <p:blipFill>
                      <a:blip r:embed="rId6"/>
                      <a:stretch>
                        <a:fillRect/>
                      </a:stretch>
                    </p:blipFill>
                    <p:spPr>
                      <a:xfrm>
                        <a:off x="755679" y="1911181"/>
                        <a:ext cx="1421034" cy="627054"/>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3656CBE1-C685-468C-A551-DF52D13E8E89}"/>
              </a:ext>
              <a:ext uri="{C183D7F6-B498-43B3-948B-1728B52AA6E4}">
                <adec:decorative xmlns:adec="http://schemas.microsoft.com/office/drawing/2017/decorative" val="0"/>
              </a:ext>
            </a:extLst>
          </p:cNvPr>
          <p:cNvSpPr>
            <a:spLocks noGrp="1"/>
          </p:cNvSpPr>
          <p:nvPr>
            <p:ph idx="10"/>
          </p:nvPr>
        </p:nvSpPr>
        <p:spPr>
          <a:xfrm>
            <a:off x="457200" y="2766391"/>
            <a:ext cx="290503" cy="381000"/>
          </a:xfrm>
        </p:spPr>
        <p:txBody>
          <a:bodyPr>
            <a:normAutofit lnSpcReduction="10000"/>
          </a:bodyPr>
          <a:lstStyle/>
          <a:p>
            <a:r>
              <a:rPr lang="en-US" sz="2000" dirty="0">
                <a:latin typeface="+mn-lt"/>
                <a:cs typeface="Arial" panose="020B0604020202020204" pitchFamily="34" charset="0"/>
              </a:rPr>
              <a:t>​</a:t>
            </a:r>
            <a:endParaRPr lang="en-US" sz="2000" dirty="0">
              <a:latin typeface="+mn-lt"/>
            </a:endParaRPr>
          </a:p>
        </p:txBody>
      </p:sp>
      <p:graphicFrame>
        <p:nvGraphicFramePr>
          <p:cNvPr id="12" name="Object 11">
            <a:extLst>
              <a:ext uri="{FF2B5EF4-FFF2-40B4-BE49-F238E27FC236}">
                <a16:creationId xmlns:a16="http://schemas.microsoft.com/office/drawing/2014/main" id="{F85EB863-0C5B-4B59-B05A-B23DEA520915}"/>
              </a:ext>
              <a:ext uri="{C183D7F6-B498-43B3-948B-1728B52AA6E4}">
                <adec:decorative xmlns:adec="http://schemas.microsoft.com/office/drawing/2017/decorative" val="0"/>
              </a:ext>
            </a:extLst>
          </p:cNvPr>
          <p:cNvGraphicFramePr>
            <a:graphicFrameLocks noChangeAspect="1"/>
          </p:cNvGraphicFramePr>
          <p:nvPr>
            <p:extLst>
              <p:ext uri="{D42A27DB-BD31-4B8C-83A1-F6EECF244321}">
                <p14:modId xmlns:p14="http://schemas.microsoft.com/office/powerpoint/2010/main" val="486964169"/>
              </p:ext>
            </p:extLst>
          </p:nvPr>
        </p:nvGraphicFramePr>
        <p:xfrm>
          <a:off x="829239" y="2705934"/>
          <a:ext cx="756343" cy="378170"/>
        </p:xfrm>
        <a:graphic>
          <a:graphicData uri="http://schemas.openxmlformats.org/presentationml/2006/ole">
            <mc:AlternateContent xmlns:mc="http://schemas.openxmlformats.org/markup-compatibility/2006">
              <mc:Choice xmlns:v="urn:schemas-microsoft-com:vml" Requires="v">
                <p:oleObj spid="_x0000_s31868" name="Equation" r:id="rId7" imgW="507960" imgH="253800" progId="Equation.DSMT4">
                  <p:embed/>
                </p:oleObj>
              </mc:Choice>
              <mc:Fallback>
                <p:oleObj name="Equation" r:id="rId7" imgW="507960" imgH="253800" progId="Equation.DSMT4">
                  <p:embed/>
                  <p:pic>
                    <p:nvPicPr>
                      <p:cNvPr id="13" name="Object 12">
                        <a:extLst>
                          <a:ext uri="{FF2B5EF4-FFF2-40B4-BE49-F238E27FC236}">
                            <a16:creationId xmlns:a16="http://schemas.microsoft.com/office/drawing/2014/main" id="{397AD4FF-0389-4CD3-B820-AD5DC37E5A8B}"/>
                          </a:ext>
                        </a:extLst>
                      </p:cNvPr>
                      <p:cNvPicPr/>
                      <p:nvPr/>
                    </p:nvPicPr>
                    <p:blipFill>
                      <a:blip r:embed="rId8"/>
                      <a:stretch>
                        <a:fillRect/>
                      </a:stretch>
                    </p:blipFill>
                    <p:spPr>
                      <a:xfrm>
                        <a:off x="829239" y="2705934"/>
                        <a:ext cx="756343" cy="378170"/>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B9AB227D-70C7-4260-9DE5-8FA6C7735914}"/>
              </a:ext>
              <a:ext uri="{C183D7F6-B498-43B3-948B-1728B52AA6E4}">
                <adec:decorative xmlns:adec="http://schemas.microsoft.com/office/drawing/2017/decorative" val="0"/>
              </a:ext>
            </a:extLst>
          </p:cNvPr>
          <p:cNvSpPr>
            <a:spLocks noGrp="1"/>
          </p:cNvSpPr>
          <p:nvPr>
            <p:ph idx="11"/>
          </p:nvPr>
        </p:nvSpPr>
        <p:spPr>
          <a:xfrm>
            <a:off x="457200" y="3203716"/>
            <a:ext cx="7010400" cy="409505"/>
          </a:xfrm>
        </p:spPr>
        <p:txBody>
          <a:bodyPr>
            <a:normAutofit/>
          </a:bodyPr>
          <a:lstStyle/>
          <a:p>
            <a:pPr marL="0" indent="0">
              <a:buNone/>
            </a:pPr>
            <a:r>
              <a:rPr lang="en-US" sz="2000" dirty="0">
                <a:latin typeface="+mn-lt"/>
              </a:rPr>
              <a:t>For population observations </a:t>
            </a:r>
            <a:r>
              <a:rPr lang="en-US" sz="2000" i="1" dirty="0">
                <a:latin typeface="+mn-lt"/>
              </a:rPr>
              <a:t>x</a:t>
            </a:r>
            <a:r>
              <a:rPr lang="en-US" sz="2000" baseline="-25000" dirty="0">
                <a:latin typeface="+mn-lt"/>
              </a:rPr>
              <a:t>1</a:t>
            </a:r>
            <a:r>
              <a:rPr lang="en-US" sz="2000" dirty="0">
                <a:latin typeface="+mn-lt"/>
              </a:rPr>
              <a:t>, </a:t>
            </a:r>
            <a:r>
              <a:rPr lang="en-US" sz="2000" i="1" dirty="0">
                <a:latin typeface="+mn-lt"/>
              </a:rPr>
              <a:t>x</a:t>
            </a:r>
            <a:r>
              <a:rPr lang="en-US" sz="2000" baseline="-25000" dirty="0">
                <a:latin typeface="+mn-lt"/>
              </a:rPr>
              <a:t>2</a:t>
            </a:r>
            <a:r>
              <a:rPr lang="en-US" sz="2000" dirty="0">
                <a:latin typeface="+mn-lt"/>
              </a:rPr>
              <a:t>, ...., </a:t>
            </a:r>
            <a:r>
              <a:rPr lang="en-US" sz="2000" i="1" dirty="0">
                <a:latin typeface="+mn-lt"/>
              </a:rPr>
              <a:t>x</a:t>
            </a:r>
            <a:r>
              <a:rPr lang="en-US" sz="2000" i="1" baseline="-25000" dirty="0">
                <a:latin typeface="+mn-lt"/>
              </a:rPr>
              <a:t>N</a:t>
            </a:r>
            <a:r>
              <a:rPr lang="en-US" sz="2000" dirty="0">
                <a:latin typeface="+mn-lt"/>
              </a:rPr>
              <a:t>, the population variance</a:t>
            </a:r>
          </a:p>
        </p:txBody>
      </p:sp>
      <p:graphicFrame>
        <p:nvGraphicFramePr>
          <p:cNvPr id="17" name="Object 16">
            <a:extLst>
              <a:ext uri="{FF2B5EF4-FFF2-40B4-BE49-F238E27FC236}">
                <a16:creationId xmlns:a16="http://schemas.microsoft.com/office/drawing/2014/main" id="{6D5D2AEA-423F-456C-A363-C1718E7BEF56}"/>
              </a:ext>
              <a:ext uri="{C183D7F6-B498-43B3-948B-1728B52AA6E4}">
                <adec:decorative xmlns:adec="http://schemas.microsoft.com/office/drawing/2017/decorative" val="0"/>
              </a:ext>
            </a:extLst>
          </p:cNvPr>
          <p:cNvGraphicFramePr>
            <a:graphicFrameLocks noChangeAspect="1"/>
          </p:cNvGraphicFramePr>
          <p:nvPr>
            <p:extLst>
              <p:ext uri="{D42A27DB-BD31-4B8C-83A1-F6EECF244321}">
                <p14:modId xmlns:p14="http://schemas.microsoft.com/office/powerpoint/2010/main" val="488286215"/>
              </p:ext>
            </p:extLst>
          </p:nvPr>
        </p:nvGraphicFramePr>
        <p:xfrm>
          <a:off x="7371340" y="3233526"/>
          <a:ext cx="258653" cy="317972"/>
        </p:xfrm>
        <a:graphic>
          <a:graphicData uri="http://schemas.openxmlformats.org/presentationml/2006/ole">
            <mc:AlternateContent xmlns:mc="http://schemas.openxmlformats.org/markup-compatibility/2006">
              <mc:Choice xmlns:v="urn:schemas-microsoft-com:vml" Requires="v">
                <p:oleObj spid="_x0000_s31869" name="Equation" r:id="rId9" imgW="203040" imgH="203040" progId="Equation.DSMT4">
                  <p:embed/>
                </p:oleObj>
              </mc:Choice>
              <mc:Fallback>
                <p:oleObj name="Equation" r:id="rId9" imgW="203040" imgH="203040" progId="Equation.DSMT4">
                  <p:embed/>
                  <p:pic>
                    <p:nvPicPr>
                      <p:cNvPr id="0" name=""/>
                      <p:cNvPicPr/>
                      <p:nvPr/>
                    </p:nvPicPr>
                    <p:blipFill>
                      <a:blip r:embed="rId10"/>
                      <a:stretch>
                        <a:fillRect/>
                      </a:stretch>
                    </p:blipFill>
                    <p:spPr>
                      <a:xfrm>
                        <a:off x="7371340" y="3233526"/>
                        <a:ext cx="258653" cy="317972"/>
                      </a:xfrm>
                      <a:prstGeom prst="rect">
                        <a:avLst/>
                      </a:prstGeom>
                    </p:spPr>
                  </p:pic>
                </p:oleObj>
              </mc:Fallback>
            </mc:AlternateContent>
          </a:graphicData>
        </a:graphic>
      </p:graphicFrame>
      <p:sp>
        <p:nvSpPr>
          <p:cNvPr id="9" name="Content Placeholder 8">
            <a:extLst>
              <a:ext uri="{FF2B5EF4-FFF2-40B4-BE49-F238E27FC236}">
                <a16:creationId xmlns:a16="http://schemas.microsoft.com/office/drawing/2014/main" id="{C539C4C7-AF43-4DB1-9732-A23F1970DE27}"/>
              </a:ext>
              <a:ext uri="{C183D7F6-B498-43B3-948B-1728B52AA6E4}">
                <adec:decorative xmlns:adec="http://schemas.microsoft.com/office/drawing/2017/decorative" val="0"/>
              </a:ext>
            </a:extLst>
          </p:cNvPr>
          <p:cNvSpPr>
            <a:spLocks noGrp="1"/>
          </p:cNvSpPr>
          <p:nvPr>
            <p:ph idx="15"/>
          </p:nvPr>
        </p:nvSpPr>
        <p:spPr>
          <a:xfrm>
            <a:off x="457200" y="3581403"/>
            <a:ext cx="7543800" cy="1070865"/>
          </a:xfrm>
        </p:spPr>
        <p:txBody>
          <a:bodyPr>
            <a:normAutofit/>
          </a:bodyPr>
          <a:lstStyle/>
          <a:p>
            <a:pPr marL="0" indent="0">
              <a:buNone/>
            </a:pPr>
            <a:r>
              <a:rPr lang="en-US" sz="2000" dirty="0">
                <a:latin typeface="+mn-lt"/>
              </a:rPr>
              <a:t>and standard deviation </a:t>
            </a:r>
            <a:r>
              <a:rPr lang="en-US" sz="2000" i="1" dirty="0">
                <a:latin typeface="+mn-lt"/>
              </a:rPr>
              <a:t>σ </a:t>
            </a:r>
            <a:r>
              <a:rPr lang="en-US" sz="2000" dirty="0">
                <a:latin typeface="+mn-lt"/>
              </a:rPr>
              <a:t>are:</a:t>
            </a:r>
          </a:p>
          <a:p>
            <a:pPr marL="291600" indent="-291600">
              <a:lnSpc>
                <a:spcPct val="150000"/>
              </a:lnSpc>
              <a:spcBef>
                <a:spcPts val="1000"/>
              </a:spcBef>
            </a:pPr>
            <a:r>
              <a:rPr lang="en-US" sz="2000" dirty="0">
                <a:latin typeface="Arial" panose="020B0604020202020204" pitchFamily="34" charset="0"/>
                <a:cs typeface="Arial" panose="020B0604020202020204" pitchFamily="34" charset="0"/>
              </a:rPr>
              <a:t>​</a:t>
            </a:r>
            <a:endParaRPr lang="en-US" sz="2000" dirty="0">
              <a:latin typeface="+mn-lt"/>
            </a:endParaRPr>
          </a:p>
        </p:txBody>
      </p:sp>
      <p:graphicFrame>
        <p:nvGraphicFramePr>
          <p:cNvPr id="13" name="Object 12">
            <a:extLst>
              <a:ext uri="{FF2B5EF4-FFF2-40B4-BE49-F238E27FC236}">
                <a16:creationId xmlns:a16="http://schemas.microsoft.com/office/drawing/2014/main" id="{DC37375F-75C2-488C-B451-18A7C863DC0B}"/>
              </a:ext>
              <a:ext uri="{C183D7F6-B498-43B3-948B-1728B52AA6E4}">
                <adec:decorative xmlns:adec="http://schemas.microsoft.com/office/drawing/2017/decorative" val="0"/>
              </a:ext>
            </a:extLst>
          </p:cNvPr>
          <p:cNvGraphicFramePr>
            <a:graphicFrameLocks noChangeAspect="1"/>
          </p:cNvGraphicFramePr>
          <p:nvPr>
            <p:extLst>
              <p:ext uri="{D42A27DB-BD31-4B8C-83A1-F6EECF244321}">
                <p14:modId xmlns:p14="http://schemas.microsoft.com/office/powerpoint/2010/main" val="1561737155"/>
              </p:ext>
            </p:extLst>
          </p:nvPr>
        </p:nvGraphicFramePr>
        <p:xfrm>
          <a:off x="747703" y="3952431"/>
          <a:ext cx="1485224" cy="636524"/>
        </p:xfrm>
        <a:graphic>
          <a:graphicData uri="http://schemas.openxmlformats.org/presentationml/2006/ole">
            <mc:AlternateContent xmlns:mc="http://schemas.openxmlformats.org/markup-compatibility/2006">
              <mc:Choice xmlns:v="urn:schemas-microsoft-com:vml" Requires="v">
                <p:oleObj spid="_x0000_s31870" name="Equation" r:id="rId11" imgW="977760" imgH="419040" progId="Equation.DSMT4">
                  <p:embed/>
                </p:oleObj>
              </mc:Choice>
              <mc:Fallback>
                <p:oleObj name="Equation" r:id="rId11" imgW="977760" imgH="419040" progId="Equation.DSMT4">
                  <p:embed/>
                  <p:pic>
                    <p:nvPicPr>
                      <p:cNvPr id="12" name="Object 11">
                        <a:extLst>
                          <a:ext uri="{FF2B5EF4-FFF2-40B4-BE49-F238E27FC236}">
                            <a16:creationId xmlns:a16="http://schemas.microsoft.com/office/drawing/2014/main" id="{BAB746BB-5EDE-4433-8B82-5F679D06ED0B}"/>
                          </a:ext>
                        </a:extLst>
                      </p:cNvPr>
                      <p:cNvPicPr/>
                      <p:nvPr/>
                    </p:nvPicPr>
                    <p:blipFill>
                      <a:blip r:embed="rId12"/>
                      <a:stretch>
                        <a:fillRect/>
                      </a:stretch>
                    </p:blipFill>
                    <p:spPr>
                      <a:xfrm>
                        <a:off x="747703" y="3952431"/>
                        <a:ext cx="1485224" cy="636524"/>
                      </a:xfrm>
                      <a:prstGeom prst="rect">
                        <a:avLst/>
                      </a:prstGeom>
                    </p:spPr>
                  </p:pic>
                </p:oleObj>
              </mc:Fallback>
            </mc:AlternateContent>
          </a:graphicData>
        </a:graphic>
      </p:graphicFrame>
      <p:sp>
        <p:nvSpPr>
          <p:cNvPr id="6" name="Content Placeholder 5">
            <a:extLst>
              <a:ext uri="{FF2B5EF4-FFF2-40B4-BE49-F238E27FC236}">
                <a16:creationId xmlns:a16="http://schemas.microsoft.com/office/drawing/2014/main" id="{C1E79B4D-3396-4A8C-84FA-CDB93EE78985}"/>
              </a:ext>
              <a:ext uri="{C183D7F6-B498-43B3-948B-1728B52AA6E4}">
                <adec:decorative xmlns:adec="http://schemas.microsoft.com/office/drawing/2017/decorative" val="0"/>
              </a:ext>
            </a:extLst>
          </p:cNvPr>
          <p:cNvSpPr>
            <a:spLocks noGrp="1"/>
          </p:cNvSpPr>
          <p:nvPr>
            <p:ph idx="12"/>
          </p:nvPr>
        </p:nvSpPr>
        <p:spPr>
          <a:xfrm>
            <a:off x="457200" y="4714465"/>
            <a:ext cx="298479" cy="404188"/>
          </a:xfrm>
        </p:spPr>
        <p:txBody>
          <a:bodyPr>
            <a:normAutofit/>
          </a:bodyPr>
          <a:lstStyle/>
          <a:p>
            <a:r>
              <a:rPr lang="en-US" sz="2000" dirty="0">
                <a:latin typeface="+mn-lt"/>
                <a:cs typeface="Arial" panose="020B0604020202020204" pitchFamily="34" charset="0"/>
              </a:rPr>
              <a:t>​</a:t>
            </a:r>
            <a:endParaRPr lang="en-US" sz="2000" dirty="0">
              <a:latin typeface="+mn-lt"/>
            </a:endParaRPr>
          </a:p>
        </p:txBody>
      </p:sp>
      <p:graphicFrame>
        <p:nvGraphicFramePr>
          <p:cNvPr id="14" name="Object 13">
            <a:extLst>
              <a:ext uri="{FF2B5EF4-FFF2-40B4-BE49-F238E27FC236}">
                <a16:creationId xmlns:a16="http://schemas.microsoft.com/office/drawing/2014/main" id="{C60E5353-3B35-443E-997C-7C98DFA51E66}"/>
              </a:ext>
              <a:ext uri="{C183D7F6-B498-43B3-948B-1728B52AA6E4}">
                <adec:decorative xmlns:adec="http://schemas.microsoft.com/office/drawing/2017/decorative" val="0"/>
              </a:ext>
            </a:extLst>
          </p:cNvPr>
          <p:cNvGraphicFramePr>
            <a:graphicFrameLocks noChangeAspect="1"/>
          </p:cNvGraphicFramePr>
          <p:nvPr>
            <p:extLst>
              <p:ext uri="{D42A27DB-BD31-4B8C-83A1-F6EECF244321}">
                <p14:modId xmlns:p14="http://schemas.microsoft.com/office/powerpoint/2010/main" val="1608291550"/>
              </p:ext>
            </p:extLst>
          </p:nvPr>
        </p:nvGraphicFramePr>
        <p:xfrm>
          <a:off x="837256" y="4698018"/>
          <a:ext cx="932538" cy="364907"/>
        </p:xfrm>
        <a:graphic>
          <a:graphicData uri="http://schemas.openxmlformats.org/presentationml/2006/ole">
            <mc:AlternateContent xmlns:mc="http://schemas.openxmlformats.org/markup-compatibility/2006">
              <mc:Choice xmlns:v="urn:schemas-microsoft-com:vml" Requires="v">
                <p:oleObj spid="_x0000_s31871" name="Equation" r:id="rId13" imgW="583920" imgH="253800" progId="Equation.DSMT4">
                  <p:embed/>
                </p:oleObj>
              </mc:Choice>
              <mc:Fallback>
                <p:oleObj name="Equation" r:id="rId13" imgW="583920" imgH="253800" progId="Equation.DSMT4">
                  <p:embed/>
                  <p:pic>
                    <p:nvPicPr>
                      <p:cNvPr id="11" name="Object 10">
                        <a:extLst>
                          <a:ext uri="{FF2B5EF4-FFF2-40B4-BE49-F238E27FC236}">
                            <a16:creationId xmlns:a16="http://schemas.microsoft.com/office/drawing/2014/main" id="{228EB194-A4A9-4F31-8D19-AAB8FC87741D}"/>
                          </a:ext>
                        </a:extLst>
                      </p:cNvPr>
                      <p:cNvPicPr/>
                      <p:nvPr/>
                    </p:nvPicPr>
                    <p:blipFill>
                      <a:blip r:embed="rId14"/>
                      <a:stretch>
                        <a:fillRect/>
                      </a:stretch>
                    </p:blipFill>
                    <p:spPr>
                      <a:xfrm>
                        <a:off x="837256" y="4698018"/>
                        <a:ext cx="932538" cy="364907"/>
                      </a:xfrm>
                      <a:prstGeom prst="rect">
                        <a:avLst/>
                      </a:prstGeom>
                    </p:spPr>
                  </p:pic>
                </p:oleObj>
              </mc:Fallback>
            </mc:AlternateContent>
          </a:graphicData>
        </a:graphic>
      </p:graphicFrame>
      <p:sp>
        <p:nvSpPr>
          <p:cNvPr id="10" name="Content Placeholder 9">
            <a:extLst>
              <a:ext uri="{FF2B5EF4-FFF2-40B4-BE49-F238E27FC236}">
                <a16:creationId xmlns:a16="http://schemas.microsoft.com/office/drawing/2014/main" id="{E66B7825-CD76-4051-8D4C-D0CE1397A42C}"/>
              </a:ext>
              <a:ext uri="{C183D7F6-B498-43B3-948B-1728B52AA6E4}">
                <adec:decorative xmlns:adec="http://schemas.microsoft.com/office/drawing/2017/decorative" val="0"/>
              </a:ext>
            </a:extLst>
          </p:cNvPr>
          <p:cNvSpPr>
            <a:spLocks noGrp="1"/>
          </p:cNvSpPr>
          <p:nvPr>
            <p:ph idx="16"/>
          </p:nvPr>
        </p:nvSpPr>
        <p:spPr>
          <a:xfrm>
            <a:off x="457200" y="5229356"/>
            <a:ext cx="8229600" cy="691053"/>
          </a:xfrm>
        </p:spPr>
        <p:txBody>
          <a:bodyPr>
            <a:noAutofit/>
          </a:bodyPr>
          <a:lstStyle/>
          <a:p>
            <a:pPr marL="0" indent="0">
              <a:buNone/>
            </a:pPr>
            <a:r>
              <a:rPr lang="en-US" sz="2000" dirty="0">
                <a:latin typeface="+mn-lt"/>
              </a:rPr>
              <a:t>The sample variance uses </a:t>
            </a:r>
            <a:r>
              <a:rPr lang="en-US" sz="2000" i="1" dirty="0">
                <a:latin typeface="+mn-lt"/>
              </a:rPr>
              <a:t>n </a:t>
            </a:r>
            <a:r>
              <a:rPr lang="en-US" sz="2000" i="1" dirty="0">
                <a:latin typeface="+mn-lt"/>
                <a:cs typeface="Calibri" panose="020F0502020204030204" pitchFamily="34" charset="0"/>
              </a:rPr>
              <a:t>− </a:t>
            </a:r>
            <a:r>
              <a:rPr lang="en-US" sz="2000" dirty="0">
                <a:latin typeface="+mn-lt"/>
              </a:rPr>
              <a:t>1 rather than </a:t>
            </a:r>
            <a:r>
              <a:rPr lang="en-US" sz="2000" i="1" dirty="0">
                <a:latin typeface="+mn-lt"/>
              </a:rPr>
              <a:t>n</a:t>
            </a:r>
            <a:r>
              <a:rPr lang="en-US" sz="2000" dirty="0">
                <a:latin typeface="+mn-lt"/>
              </a:rPr>
              <a:t> in the denominator to ensure the sample variance is an unbiased estimator (Appendix 7.2).</a:t>
            </a:r>
          </a:p>
        </p:txBody>
      </p:sp>
    </p:spTree>
    <p:extLst>
      <p:ext uri="{BB962C8B-B14F-4D97-AF65-F5344CB8AC3E}">
        <p14:creationId xmlns:p14="http://schemas.microsoft.com/office/powerpoint/2010/main" val="9944045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E0222-D0B4-4BEF-ADE7-3DF7CF9169DB}"/>
              </a:ext>
            </a:extLst>
          </p:cNvPr>
          <p:cNvSpPr>
            <a:spLocks noGrp="1"/>
          </p:cNvSpPr>
          <p:nvPr>
            <p:ph type="title"/>
          </p:nvPr>
        </p:nvSpPr>
        <p:spPr>
          <a:xfrm>
            <a:off x="457200" y="426328"/>
            <a:ext cx="8229600" cy="839621"/>
          </a:xfrm>
        </p:spPr>
        <p:txBody>
          <a:bodyPr/>
          <a:lstStyle/>
          <a:p>
            <a:r>
              <a:rPr lang="en-US" noProof="0" dirty="0">
                <a:latin typeface="+mn-lt"/>
              </a:rPr>
              <a:t>3.4 Measures of Dispersion </a:t>
            </a:r>
            <a:r>
              <a:rPr lang="en-US" sz="1000" noProof="0" dirty="0">
                <a:latin typeface="+mn-lt"/>
              </a:rPr>
              <a:t>5</a:t>
            </a:r>
          </a:p>
        </p:txBody>
      </p:sp>
      <p:sp>
        <p:nvSpPr>
          <p:cNvPr id="3" name="Content Placeholder 2">
            <a:extLst>
              <a:ext uri="{FF2B5EF4-FFF2-40B4-BE49-F238E27FC236}">
                <a16:creationId xmlns:a16="http://schemas.microsoft.com/office/drawing/2014/main" id="{07C18670-38F9-4AB8-8F4D-50F0E2B7528C}"/>
              </a:ext>
            </a:extLst>
          </p:cNvPr>
          <p:cNvSpPr>
            <a:spLocks noGrp="1"/>
          </p:cNvSpPr>
          <p:nvPr>
            <p:ph idx="1"/>
          </p:nvPr>
        </p:nvSpPr>
        <p:spPr>
          <a:xfrm>
            <a:off x="457200" y="1255430"/>
            <a:ext cx="4114800" cy="1447801"/>
          </a:xfrm>
        </p:spPr>
        <p:txBody>
          <a:bodyPr>
            <a:normAutofit/>
          </a:bodyPr>
          <a:lstStyle/>
          <a:p>
            <a:pPr marL="0" indent="0">
              <a:buNone/>
            </a:pPr>
            <a:r>
              <a:rPr lang="en-US" sz="2000" noProof="0" dirty="0">
                <a:latin typeface="+mn-lt"/>
              </a:rPr>
              <a:t>Summary of Excel and R Commands.</a:t>
            </a:r>
          </a:p>
          <a:p>
            <a:pPr marL="0" indent="0">
              <a:buNone/>
            </a:pPr>
            <a:r>
              <a:rPr lang="en-US" sz="2000" noProof="0" dirty="0">
                <a:latin typeface="+mn-lt"/>
              </a:rPr>
              <a:t>Range:</a:t>
            </a:r>
          </a:p>
          <a:p>
            <a:pPr marL="291600" lvl="1" indent="-291600">
              <a:spcBef>
                <a:spcPts val="500"/>
              </a:spcBef>
              <a:buFont typeface="Arial" panose="020B0604020202020204" pitchFamily="34" charset="0"/>
              <a:buChar char="•"/>
            </a:pPr>
            <a:r>
              <a:rPr lang="en-US" sz="1800" noProof="0" dirty="0">
                <a:latin typeface="+mn-lt"/>
              </a:rPr>
              <a:t>Excel: MAX – MIN</a:t>
            </a:r>
          </a:p>
          <a:p>
            <a:pPr marL="291600" lvl="1" indent="-291600">
              <a:spcBef>
                <a:spcPts val="500"/>
              </a:spcBef>
              <a:buFont typeface="Arial" panose="020B0604020202020204" pitchFamily="34" charset="0"/>
              <a:buChar char="•"/>
            </a:pPr>
            <a:r>
              <a:rPr lang="en-US" sz="1800" noProof="0" dirty="0">
                <a:latin typeface="+mn-lt"/>
              </a:rPr>
              <a:t>R:</a:t>
            </a:r>
            <a:endParaRPr lang="en-US" noProof="0" dirty="0">
              <a:latin typeface="+mn-lt"/>
            </a:endParaRPr>
          </a:p>
        </p:txBody>
      </p:sp>
      <p:pic>
        <p:nvPicPr>
          <p:cNvPr id="6" name="Picture 5" descr="The R code reads:&#10;right angle bracket range (myData $ Growth)&#10;right angle bracket range(myData $ Value) ">
            <a:extLst>
              <a:ext uri="{FF2B5EF4-FFF2-40B4-BE49-F238E27FC236}">
                <a16:creationId xmlns:a16="http://schemas.microsoft.com/office/drawing/2014/main" id="{5A644DB6-B3E4-426B-AF24-3A3841E03C86}"/>
              </a:ext>
            </a:extLst>
          </p:cNvPr>
          <p:cNvPicPr>
            <a:picLocks noChangeAspect="1"/>
          </p:cNvPicPr>
          <p:nvPr/>
        </p:nvPicPr>
        <p:blipFill>
          <a:blip r:embed="rId2"/>
          <a:stretch>
            <a:fillRect/>
          </a:stretch>
        </p:blipFill>
        <p:spPr>
          <a:xfrm>
            <a:off x="1222499" y="2381126"/>
            <a:ext cx="2203201" cy="501002"/>
          </a:xfrm>
          <a:prstGeom prst="rect">
            <a:avLst/>
          </a:prstGeom>
        </p:spPr>
      </p:pic>
      <p:sp>
        <p:nvSpPr>
          <p:cNvPr id="4" name="Content Placeholder 3">
            <a:extLst>
              <a:ext uri="{FF2B5EF4-FFF2-40B4-BE49-F238E27FC236}">
                <a16:creationId xmlns:a16="http://schemas.microsoft.com/office/drawing/2014/main" id="{99FED685-DF63-48E9-8EFD-2C3FD0146800}"/>
              </a:ext>
            </a:extLst>
          </p:cNvPr>
          <p:cNvSpPr>
            <a:spLocks noGrp="1"/>
          </p:cNvSpPr>
          <p:nvPr>
            <p:ph idx="10"/>
          </p:nvPr>
        </p:nvSpPr>
        <p:spPr>
          <a:xfrm>
            <a:off x="457200" y="2895600"/>
            <a:ext cx="2057400" cy="1142999"/>
          </a:xfrm>
        </p:spPr>
        <p:txBody>
          <a:bodyPr>
            <a:normAutofit/>
          </a:bodyPr>
          <a:lstStyle/>
          <a:p>
            <a:pPr marL="0" indent="0">
              <a:buNone/>
            </a:pPr>
            <a:r>
              <a:rPr lang="en-US" sz="2000" noProof="0" dirty="0">
                <a:latin typeface="+mn-lt"/>
              </a:rPr>
              <a:t>MAD;</a:t>
            </a:r>
          </a:p>
          <a:p>
            <a:pPr marL="291600" lvl="1" indent="-291600">
              <a:spcBef>
                <a:spcPts val="500"/>
              </a:spcBef>
              <a:buFont typeface="Arial" panose="020B0604020202020204" pitchFamily="34" charset="0"/>
              <a:buChar char="•"/>
            </a:pPr>
            <a:r>
              <a:rPr lang="en-US" sz="1800" noProof="0" dirty="0">
                <a:latin typeface="+mn-lt"/>
              </a:rPr>
              <a:t>Excel: AVEDEF</a:t>
            </a:r>
          </a:p>
          <a:p>
            <a:pPr marL="291600" lvl="1" indent="-291600">
              <a:spcBef>
                <a:spcPts val="500"/>
              </a:spcBef>
              <a:buFont typeface="Arial" panose="020B0604020202020204" pitchFamily="34" charset="0"/>
              <a:buChar char="•"/>
            </a:pPr>
            <a:r>
              <a:rPr lang="en-US" sz="1800" noProof="0" dirty="0">
                <a:latin typeface="+mn-lt"/>
              </a:rPr>
              <a:t>R:</a:t>
            </a:r>
          </a:p>
        </p:txBody>
      </p:sp>
      <p:pic>
        <p:nvPicPr>
          <p:cNvPr id="7" name="Picture 6" descr="An R code for MAD">
            <a:extLst>
              <a:ext uri="{FF2B5EF4-FFF2-40B4-BE49-F238E27FC236}">
                <a16:creationId xmlns:a16="http://schemas.microsoft.com/office/drawing/2014/main" id="{E46599B8-5E7A-43B4-8BD2-556015DBAA57}"/>
              </a:ext>
            </a:extLst>
          </p:cNvPr>
          <p:cNvPicPr>
            <a:picLocks noChangeAspect="1"/>
          </p:cNvPicPr>
          <p:nvPr/>
        </p:nvPicPr>
        <p:blipFill>
          <a:blip r:embed="rId3"/>
          <a:stretch>
            <a:fillRect/>
          </a:stretch>
        </p:blipFill>
        <p:spPr>
          <a:xfrm>
            <a:off x="1165183" y="3651094"/>
            <a:ext cx="4436582" cy="537219"/>
          </a:xfrm>
          <a:prstGeom prst="rect">
            <a:avLst/>
          </a:prstGeom>
        </p:spPr>
      </p:pic>
      <p:sp>
        <p:nvSpPr>
          <p:cNvPr id="5" name="Content Placeholder 4">
            <a:extLst>
              <a:ext uri="{FF2B5EF4-FFF2-40B4-BE49-F238E27FC236}">
                <a16:creationId xmlns:a16="http://schemas.microsoft.com/office/drawing/2014/main" id="{F8614CA8-C627-4AAF-B1BE-2400891CE233}"/>
              </a:ext>
            </a:extLst>
          </p:cNvPr>
          <p:cNvSpPr>
            <a:spLocks noGrp="1"/>
          </p:cNvSpPr>
          <p:nvPr>
            <p:ph idx="11"/>
          </p:nvPr>
        </p:nvSpPr>
        <p:spPr>
          <a:xfrm>
            <a:off x="457200" y="4191000"/>
            <a:ext cx="3733800" cy="1142999"/>
          </a:xfrm>
        </p:spPr>
        <p:txBody>
          <a:bodyPr>
            <a:normAutofit/>
          </a:bodyPr>
          <a:lstStyle/>
          <a:p>
            <a:pPr marL="0" indent="0">
              <a:buNone/>
            </a:pPr>
            <a:r>
              <a:rPr lang="en-US" sz="2000" noProof="0" dirty="0">
                <a:latin typeface="+mn-lt"/>
              </a:rPr>
              <a:t>Standard deviation and variance:</a:t>
            </a:r>
          </a:p>
          <a:p>
            <a:pPr marL="291600" lvl="1" indent="-291600">
              <a:spcBef>
                <a:spcPts val="500"/>
              </a:spcBef>
              <a:buFont typeface="Arial" panose="020B0604020202020204" pitchFamily="34" charset="0"/>
              <a:buChar char="•"/>
            </a:pPr>
            <a:r>
              <a:rPr lang="en-US" sz="1800" noProof="0" dirty="0">
                <a:latin typeface="+mn-lt"/>
              </a:rPr>
              <a:t>Excel: VAR.S and STDEV.S</a:t>
            </a:r>
          </a:p>
          <a:p>
            <a:pPr marL="291600" lvl="1" indent="-291600">
              <a:spcBef>
                <a:spcPts val="500"/>
              </a:spcBef>
              <a:buFont typeface="Arial" panose="020B0604020202020204" pitchFamily="34" charset="0"/>
              <a:buChar char="•"/>
            </a:pPr>
            <a:r>
              <a:rPr lang="en-US" sz="1800" noProof="0" dirty="0">
                <a:latin typeface="+mn-lt"/>
              </a:rPr>
              <a:t>R:</a:t>
            </a:r>
            <a:endParaRPr lang="en-US" noProof="0" dirty="0">
              <a:latin typeface="+mn-lt"/>
            </a:endParaRPr>
          </a:p>
        </p:txBody>
      </p:sp>
      <p:pic>
        <p:nvPicPr>
          <p:cNvPr id="8" name="Picture 7" descr="An R code for Standard deviation and variance">
            <a:extLst>
              <a:ext uri="{FF2B5EF4-FFF2-40B4-BE49-F238E27FC236}">
                <a16:creationId xmlns:a16="http://schemas.microsoft.com/office/drawing/2014/main" id="{944D2972-DF9C-47B3-8660-78CBF175C8DF}"/>
              </a:ext>
            </a:extLst>
          </p:cNvPr>
          <p:cNvPicPr>
            <a:picLocks noChangeAspect="1"/>
          </p:cNvPicPr>
          <p:nvPr/>
        </p:nvPicPr>
        <p:blipFill>
          <a:blip r:embed="rId4"/>
          <a:stretch>
            <a:fillRect/>
          </a:stretch>
        </p:blipFill>
        <p:spPr>
          <a:xfrm>
            <a:off x="1153110" y="4846063"/>
            <a:ext cx="2022116" cy="1098582"/>
          </a:xfrm>
          <a:prstGeom prst="rect">
            <a:avLst/>
          </a:prstGeom>
        </p:spPr>
      </p:pic>
      <p:sp>
        <p:nvSpPr>
          <p:cNvPr id="9" name="Content Placeholder 5">
            <a:extLst>
              <a:ext uri="{FF2B5EF4-FFF2-40B4-BE49-F238E27FC236}">
                <a16:creationId xmlns:a16="http://schemas.microsoft.com/office/drawing/2014/main" id="{32EA04A3-A287-4B30-9C7B-68F728FBB933}"/>
              </a:ext>
            </a:extLst>
          </p:cNvPr>
          <p:cNvSpPr>
            <a:spLocks noGrp="1"/>
          </p:cNvSpPr>
          <p:nvPr>
            <p:ph idx="10"/>
          </p:nvPr>
        </p:nvSpPr>
        <p:spPr>
          <a:xfrm>
            <a:off x="3429000" y="5626885"/>
            <a:ext cx="3382965" cy="317759"/>
          </a:xfrm>
        </p:spPr>
        <p:txBody>
          <a:bodyPr>
            <a:normAutofit/>
          </a:bodyPr>
          <a:lstStyle/>
          <a:p>
            <a:pPr marL="0" indent="0" algn="ctr">
              <a:buNone/>
            </a:pPr>
            <a:r>
              <a:rPr lang="en-US" sz="1200" dirty="0">
                <a:latin typeface="+mn-lt"/>
                <a:hlinkClick r:id="rId5" action="ppaction://hlinksldjump"/>
              </a:rPr>
              <a:t>Access the text alternative for slide images.</a:t>
            </a:r>
            <a:endParaRPr lang="en-US" sz="1200" noProof="0" dirty="0">
              <a:latin typeface="+mn-lt"/>
            </a:endParaRPr>
          </a:p>
        </p:txBody>
      </p:sp>
    </p:spTree>
    <p:extLst>
      <p:ext uri="{BB962C8B-B14F-4D97-AF65-F5344CB8AC3E}">
        <p14:creationId xmlns:p14="http://schemas.microsoft.com/office/powerpoint/2010/main" val="8263251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3.4 Measures of Dispersion </a:t>
            </a:r>
            <a:r>
              <a:rPr lang="en-US" sz="1000" noProof="0" dirty="0">
                <a:latin typeface="+mn-lt"/>
              </a:rPr>
              <a:t>6</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0"/>
            <a:ext cx="8229600" cy="1524000"/>
          </a:xfrm>
        </p:spPr>
        <p:txBody>
          <a:bodyPr>
            <a:normAutofit fontScale="77500" lnSpcReduction="20000"/>
          </a:bodyPr>
          <a:lstStyle/>
          <a:p>
            <a:pPr marL="0" indent="0">
              <a:buNone/>
            </a:pPr>
            <a:r>
              <a:rPr lang="en-US" sz="2800" noProof="0" dirty="0">
                <a:latin typeface="+mn-lt"/>
              </a:rPr>
              <a:t>Example: measures of dispersion for Growth and Value.</a:t>
            </a:r>
          </a:p>
          <a:p>
            <a:pPr marL="0" indent="0">
              <a:buNone/>
            </a:pPr>
            <a:r>
              <a:rPr lang="en-US" sz="2800" noProof="0" dirty="0">
                <a:latin typeface="+mn-lt"/>
              </a:rPr>
              <a:t>Range:</a:t>
            </a:r>
          </a:p>
          <a:p>
            <a:pPr marL="291600" lvl="1" indent="-291600">
              <a:lnSpc>
                <a:spcPct val="120000"/>
              </a:lnSpc>
              <a:spcBef>
                <a:spcPts val="500"/>
              </a:spcBef>
              <a:buFont typeface="Arial" panose="020B0604020202020204" pitchFamily="34" charset="0"/>
              <a:buChar char="•"/>
            </a:pPr>
            <a:r>
              <a:rPr lang="en-US" sz="2600" noProof="0" dirty="0">
                <a:latin typeface="+mn-lt"/>
              </a:rPr>
              <a:t>Growth: 120.38.</a:t>
            </a:r>
          </a:p>
          <a:p>
            <a:pPr marL="291600" lvl="1" indent="-291600">
              <a:lnSpc>
                <a:spcPct val="120000"/>
              </a:lnSpc>
              <a:spcBef>
                <a:spcPts val="500"/>
              </a:spcBef>
              <a:buFont typeface="Arial" panose="020B0604020202020204" pitchFamily="34" charset="0"/>
              <a:buChar char="•"/>
            </a:pPr>
            <a:r>
              <a:rPr lang="en-US" sz="2600" noProof="0" dirty="0">
                <a:latin typeface="+mn-lt"/>
              </a:rPr>
              <a:t>Value: 90.6.</a:t>
            </a:r>
          </a:p>
        </p:txBody>
      </p:sp>
      <p:sp>
        <p:nvSpPr>
          <p:cNvPr id="2" name="Content Placeholder 1">
            <a:extLst>
              <a:ext uri="{FF2B5EF4-FFF2-40B4-BE49-F238E27FC236}">
                <a16:creationId xmlns:a16="http://schemas.microsoft.com/office/drawing/2014/main" id="{19541A5F-F402-4A65-88E1-4EDD986BC132}"/>
              </a:ext>
            </a:extLst>
          </p:cNvPr>
          <p:cNvSpPr>
            <a:spLocks noGrp="1"/>
          </p:cNvSpPr>
          <p:nvPr>
            <p:ph idx="10"/>
          </p:nvPr>
        </p:nvSpPr>
        <p:spPr>
          <a:xfrm>
            <a:off x="457200" y="3276601"/>
            <a:ext cx="8229600" cy="1066799"/>
          </a:xfrm>
        </p:spPr>
        <p:txBody>
          <a:bodyPr>
            <a:normAutofit fontScale="92500" lnSpcReduction="20000"/>
          </a:bodyPr>
          <a:lstStyle/>
          <a:p>
            <a:pPr marL="0" indent="0">
              <a:buNone/>
            </a:pPr>
            <a:r>
              <a:rPr lang="en-US" sz="2400" noProof="0" dirty="0">
                <a:latin typeface="+mn-lt"/>
              </a:rPr>
              <a:t>MAD:</a:t>
            </a:r>
          </a:p>
          <a:p>
            <a:pPr marL="291600" lvl="1" indent="-291600">
              <a:lnSpc>
                <a:spcPct val="110000"/>
              </a:lnSpc>
              <a:spcBef>
                <a:spcPts val="500"/>
              </a:spcBef>
              <a:buFont typeface="Arial" panose="020B0604020202020204" pitchFamily="34" charset="0"/>
              <a:buChar char="•"/>
            </a:pPr>
            <a:r>
              <a:rPr lang="en-US" sz="2200" noProof="0" dirty="0">
                <a:latin typeface="+mn-lt"/>
              </a:rPr>
              <a:t>Growth: 17.49.</a:t>
            </a:r>
          </a:p>
          <a:p>
            <a:pPr marL="291600" lvl="1" indent="-291600">
              <a:lnSpc>
                <a:spcPct val="110000"/>
              </a:lnSpc>
              <a:spcBef>
                <a:spcPts val="500"/>
              </a:spcBef>
              <a:buFont typeface="Arial" panose="020B0604020202020204" pitchFamily="34" charset="0"/>
              <a:buChar char="•"/>
            </a:pPr>
            <a:r>
              <a:rPr lang="en-US" sz="2200" noProof="0" dirty="0">
                <a:latin typeface="+mn-lt"/>
              </a:rPr>
              <a:t>Value: 13.67.</a:t>
            </a:r>
          </a:p>
        </p:txBody>
      </p:sp>
      <p:sp>
        <p:nvSpPr>
          <p:cNvPr id="4" name="Content Placeholder 3">
            <a:extLst>
              <a:ext uri="{FF2B5EF4-FFF2-40B4-BE49-F238E27FC236}">
                <a16:creationId xmlns:a16="http://schemas.microsoft.com/office/drawing/2014/main" id="{1ACD5785-136E-42A4-B104-EC142044C4C0}"/>
              </a:ext>
            </a:extLst>
          </p:cNvPr>
          <p:cNvSpPr>
            <a:spLocks noGrp="1"/>
          </p:cNvSpPr>
          <p:nvPr>
            <p:ph idx="11"/>
          </p:nvPr>
        </p:nvSpPr>
        <p:spPr>
          <a:xfrm>
            <a:off x="457200" y="4495801"/>
            <a:ext cx="8229600" cy="1066799"/>
          </a:xfrm>
        </p:spPr>
        <p:txBody>
          <a:bodyPr>
            <a:normAutofit fontScale="92500" lnSpcReduction="20000"/>
          </a:bodyPr>
          <a:lstStyle/>
          <a:p>
            <a:pPr marL="0" indent="0">
              <a:buNone/>
            </a:pPr>
            <a:r>
              <a:rPr lang="en-US" sz="2400" noProof="0" dirty="0">
                <a:latin typeface="+mn-lt"/>
              </a:rPr>
              <a:t>Variance and standard deviation:</a:t>
            </a:r>
          </a:p>
          <a:p>
            <a:pPr marL="291600" lvl="1" indent="-291600">
              <a:lnSpc>
                <a:spcPct val="110000"/>
              </a:lnSpc>
              <a:spcBef>
                <a:spcPts val="500"/>
              </a:spcBef>
              <a:buFont typeface="Arial" panose="020B0604020202020204" pitchFamily="34" charset="0"/>
              <a:buChar char="•"/>
            </a:pPr>
            <a:r>
              <a:rPr lang="en-US" sz="2200" noProof="0" dirty="0">
                <a:latin typeface="+mn-lt"/>
              </a:rPr>
              <a:t>Growth: 566.41, 23.80.</a:t>
            </a:r>
          </a:p>
          <a:p>
            <a:pPr marL="291600" lvl="1" indent="-291600">
              <a:lnSpc>
                <a:spcPct val="110000"/>
              </a:lnSpc>
              <a:spcBef>
                <a:spcPts val="500"/>
              </a:spcBef>
              <a:buFont typeface="Arial" panose="020B0604020202020204" pitchFamily="34" charset="0"/>
              <a:buChar char="•"/>
            </a:pPr>
            <a:r>
              <a:rPr lang="en-US" sz="2200" noProof="0" dirty="0">
                <a:latin typeface="+mn-lt"/>
              </a:rPr>
              <a:t>Value: 323.25, 17.98.</a:t>
            </a:r>
          </a:p>
        </p:txBody>
      </p:sp>
    </p:spTree>
    <p:extLst>
      <p:ext uri="{BB962C8B-B14F-4D97-AF65-F5344CB8AC3E}">
        <p14:creationId xmlns:p14="http://schemas.microsoft.com/office/powerpoint/2010/main" val="41003252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3.4 Measures of Dispersion </a:t>
            </a:r>
            <a:r>
              <a:rPr lang="en-US" sz="1000" noProof="0" dirty="0">
                <a:latin typeface="+mn-lt"/>
              </a:rPr>
              <a:t>7</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2514599"/>
          </a:xfrm>
        </p:spPr>
        <p:txBody>
          <a:bodyPr>
            <a:noAutofit/>
          </a:bodyPr>
          <a:lstStyle/>
          <a:p>
            <a:pPr marL="0" indent="0">
              <a:buNone/>
            </a:pPr>
            <a:r>
              <a:rPr lang="en-US" sz="2000" noProof="0" dirty="0">
                <a:latin typeface="+mn-lt"/>
              </a:rPr>
              <a:t>We want to compare the variability of two or more data sets that have different means or units.</a:t>
            </a:r>
          </a:p>
          <a:p>
            <a:pPr marL="0" indent="0">
              <a:buNone/>
            </a:pPr>
            <a:r>
              <a:rPr lang="en-US" sz="2000" noProof="0" dirty="0">
                <a:latin typeface="+mn-lt"/>
              </a:rPr>
              <a:t>The coefficient of variation is the relevant measure. </a:t>
            </a:r>
          </a:p>
          <a:p>
            <a:pPr marL="291600" lvl="1" indent="-291600">
              <a:spcBef>
                <a:spcPts val="500"/>
              </a:spcBef>
              <a:buFont typeface="Arial" panose="020B0604020202020204" pitchFamily="34" charset="0"/>
              <a:buChar char="•"/>
            </a:pPr>
            <a:r>
              <a:rPr lang="en-US" sz="2000" noProof="0" dirty="0">
                <a:latin typeface="+mn-lt"/>
              </a:rPr>
              <a:t>Denoted C</a:t>
            </a:r>
            <a:r>
              <a:rPr lang="en-US" sz="100" noProof="0" dirty="0">
                <a:latin typeface="+mn-lt"/>
              </a:rPr>
              <a:t> </a:t>
            </a:r>
            <a:r>
              <a:rPr lang="en-US" sz="2000" noProof="0" dirty="0">
                <a:latin typeface="+mn-lt"/>
              </a:rPr>
              <a:t>V.</a:t>
            </a:r>
          </a:p>
          <a:p>
            <a:pPr marL="291600" lvl="1" indent="-291600">
              <a:spcBef>
                <a:spcPts val="500"/>
              </a:spcBef>
              <a:buFont typeface="Arial" panose="020B0604020202020204" pitchFamily="34" charset="0"/>
              <a:buChar char="•"/>
            </a:pPr>
            <a:r>
              <a:rPr lang="en-US" sz="2000" noProof="0" dirty="0">
                <a:latin typeface="+mn-lt"/>
              </a:rPr>
              <a:t>Adjusts for differences in the magnitudes of the means.</a:t>
            </a:r>
          </a:p>
          <a:p>
            <a:pPr marL="291600" lvl="1" indent="-291600">
              <a:spcBef>
                <a:spcPts val="500"/>
              </a:spcBef>
              <a:buFont typeface="Arial" panose="020B0604020202020204" pitchFamily="34" charset="0"/>
              <a:buChar char="•"/>
            </a:pPr>
            <a:r>
              <a:rPr lang="en-US" sz="2000" noProof="0" dirty="0">
                <a:latin typeface="+mn-lt"/>
              </a:rPr>
              <a:t>Unitless, allowing easy comparisons of mean-adjusted dispersion across different data sets.</a:t>
            </a:r>
          </a:p>
        </p:txBody>
      </p:sp>
      <p:sp>
        <p:nvSpPr>
          <p:cNvPr id="2" name="Content Placeholder 1">
            <a:extLst>
              <a:ext uri="{FF2B5EF4-FFF2-40B4-BE49-F238E27FC236}">
                <a16:creationId xmlns:a16="http://schemas.microsoft.com/office/drawing/2014/main" id="{DF0778D5-206A-46E4-827E-86B7FF057E18}"/>
              </a:ext>
            </a:extLst>
          </p:cNvPr>
          <p:cNvSpPr>
            <a:spLocks noGrp="1"/>
          </p:cNvSpPr>
          <p:nvPr>
            <p:ph idx="10"/>
          </p:nvPr>
        </p:nvSpPr>
        <p:spPr>
          <a:xfrm>
            <a:off x="457200" y="4221664"/>
            <a:ext cx="1379872" cy="502736"/>
          </a:xfrm>
        </p:spPr>
        <p:txBody>
          <a:bodyPr>
            <a:normAutofit/>
          </a:bodyPr>
          <a:lstStyle/>
          <a:p>
            <a:pPr marL="0" indent="0">
              <a:buNone/>
            </a:pPr>
            <a:r>
              <a:rPr lang="en-US" sz="2000" noProof="0" dirty="0">
                <a:latin typeface="+mn-lt"/>
              </a:rPr>
              <a:t>Sample C</a:t>
            </a:r>
            <a:r>
              <a:rPr lang="en-US" sz="100" noProof="0" dirty="0">
                <a:latin typeface="+mn-lt"/>
              </a:rPr>
              <a:t> </a:t>
            </a:r>
            <a:r>
              <a:rPr lang="en-US" sz="2000" noProof="0" dirty="0">
                <a:latin typeface="+mn-lt"/>
              </a:rPr>
              <a:t>V: </a:t>
            </a:r>
          </a:p>
        </p:txBody>
      </p:sp>
      <p:graphicFrame>
        <p:nvGraphicFramePr>
          <p:cNvPr id="5" name="Object 4">
            <a:extLst>
              <a:ext uri="{FF2B5EF4-FFF2-40B4-BE49-F238E27FC236}">
                <a16:creationId xmlns:a16="http://schemas.microsoft.com/office/drawing/2014/main" id="{6E894354-79FD-41F9-BD7F-CACB36C83ADF}"/>
              </a:ext>
            </a:extLst>
          </p:cNvPr>
          <p:cNvGraphicFramePr>
            <a:graphicFrameLocks noChangeAspect="1"/>
          </p:cNvGraphicFramePr>
          <p:nvPr>
            <p:extLst>
              <p:ext uri="{D42A27DB-BD31-4B8C-83A1-F6EECF244321}">
                <p14:modId xmlns:p14="http://schemas.microsoft.com/office/powerpoint/2010/main" val="2808425766"/>
              </p:ext>
            </p:extLst>
          </p:nvPr>
        </p:nvGraphicFramePr>
        <p:xfrm>
          <a:off x="1837072" y="4143118"/>
          <a:ext cx="220328" cy="525391"/>
        </p:xfrm>
        <a:graphic>
          <a:graphicData uri="http://schemas.openxmlformats.org/presentationml/2006/ole">
            <mc:AlternateContent xmlns:mc="http://schemas.openxmlformats.org/markup-compatibility/2006">
              <mc:Choice xmlns:v="urn:schemas-microsoft-com:vml" Requires="v">
                <p:oleObj spid="_x0000_s2370" name="Equation" r:id="rId4" imgW="164880" imgH="393480" progId="Equation.DSMT4">
                  <p:embed/>
                </p:oleObj>
              </mc:Choice>
              <mc:Fallback>
                <p:oleObj name="Equation" r:id="rId4" imgW="164880" imgH="393480" progId="Equation.DSMT4">
                  <p:embed/>
                  <p:pic>
                    <p:nvPicPr>
                      <p:cNvPr id="0" name=""/>
                      <p:cNvPicPr/>
                      <p:nvPr/>
                    </p:nvPicPr>
                    <p:blipFill>
                      <a:blip r:embed="rId5"/>
                      <a:stretch>
                        <a:fillRect/>
                      </a:stretch>
                    </p:blipFill>
                    <p:spPr>
                      <a:xfrm>
                        <a:off x="1837072" y="4143118"/>
                        <a:ext cx="220328" cy="525391"/>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76EF5C8A-D930-407D-AE8D-C7D4A78A29FB}"/>
              </a:ext>
            </a:extLst>
          </p:cNvPr>
          <p:cNvSpPr>
            <a:spLocks noGrp="1"/>
          </p:cNvSpPr>
          <p:nvPr>
            <p:ph idx="11"/>
          </p:nvPr>
        </p:nvSpPr>
        <p:spPr>
          <a:xfrm>
            <a:off x="457200" y="4808537"/>
            <a:ext cx="1752600" cy="558800"/>
          </a:xfrm>
        </p:spPr>
        <p:txBody>
          <a:bodyPr>
            <a:normAutofit/>
          </a:bodyPr>
          <a:lstStyle/>
          <a:p>
            <a:pPr marL="0" indent="0">
              <a:buNone/>
            </a:pPr>
            <a:r>
              <a:rPr lang="en-US" sz="2000" noProof="0" dirty="0">
                <a:latin typeface="+mn-lt"/>
              </a:rPr>
              <a:t>Population C</a:t>
            </a:r>
            <a:r>
              <a:rPr lang="en-US" sz="100" noProof="0" dirty="0">
                <a:latin typeface="+mn-lt"/>
              </a:rPr>
              <a:t> </a:t>
            </a:r>
            <a:r>
              <a:rPr lang="en-US" sz="2000" noProof="0" dirty="0">
                <a:latin typeface="+mn-lt"/>
              </a:rPr>
              <a:t>V:</a:t>
            </a:r>
          </a:p>
        </p:txBody>
      </p:sp>
      <p:graphicFrame>
        <p:nvGraphicFramePr>
          <p:cNvPr id="7" name="Object 6">
            <a:extLst>
              <a:ext uri="{FF2B5EF4-FFF2-40B4-BE49-F238E27FC236}">
                <a16:creationId xmlns:a16="http://schemas.microsoft.com/office/drawing/2014/main" id="{98C5CC43-55ED-4E5C-BAEB-63D52EB765C3}"/>
              </a:ext>
            </a:extLst>
          </p:cNvPr>
          <p:cNvGraphicFramePr>
            <a:graphicFrameLocks noChangeAspect="1"/>
          </p:cNvGraphicFramePr>
          <p:nvPr>
            <p:extLst>
              <p:ext uri="{D42A27DB-BD31-4B8C-83A1-F6EECF244321}">
                <p14:modId xmlns:p14="http://schemas.microsoft.com/office/powerpoint/2010/main" val="4044888092"/>
              </p:ext>
            </p:extLst>
          </p:nvPr>
        </p:nvGraphicFramePr>
        <p:xfrm>
          <a:off x="2209800" y="4800600"/>
          <a:ext cx="238125" cy="558800"/>
        </p:xfrm>
        <a:graphic>
          <a:graphicData uri="http://schemas.openxmlformats.org/presentationml/2006/ole">
            <mc:AlternateContent xmlns:mc="http://schemas.openxmlformats.org/markup-compatibility/2006">
              <mc:Choice xmlns:v="urn:schemas-microsoft-com:vml" Requires="v">
                <p:oleObj spid="_x0000_s2371" name="Equation" r:id="rId6" imgW="177480" imgH="419040" progId="Equation.DSMT4">
                  <p:embed/>
                </p:oleObj>
              </mc:Choice>
              <mc:Fallback>
                <p:oleObj name="Equation" r:id="rId6" imgW="177480" imgH="419040" progId="Equation.DSMT4">
                  <p:embed/>
                  <p:pic>
                    <p:nvPicPr>
                      <p:cNvPr id="5" name="Object 4">
                        <a:extLst>
                          <a:ext uri="{FF2B5EF4-FFF2-40B4-BE49-F238E27FC236}">
                            <a16:creationId xmlns:a16="http://schemas.microsoft.com/office/drawing/2014/main" id="{6E894354-79FD-41F9-BD7F-CACB36C83ADF}"/>
                          </a:ext>
                        </a:extLst>
                      </p:cNvPr>
                      <p:cNvPicPr/>
                      <p:nvPr/>
                    </p:nvPicPr>
                    <p:blipFill>
                      <a:blip r:embed="rId7"/>
                      <a:stretch>
                        <a:fillRect/>
                      </a:stretch>
                    </p:blipFill>
                    <p:spPr>
                      <a:xfrm>
                        <a:off x="2209800" y="4800600"/>
                        <a:ext cx="238125" cy="558800"/>
                      </a:xfrm>
                      <a:prstGeom prst="rect">
                        <a:avLst/>
                      </a:prstGeom>
                    </p:spPr>
                  </p:pic>
                </p:oleObj>
              </mc:Fallback>
            </mc:AlternateContent>
          </a:graphicData>
        </a:graphic>
      </p:graphicFrame>
    </p:spTree>
    <p:extLst>
      <p:ext uri="{BB962C8B-B14F-4D97-AF65-F5344CB8AC3E}">
        <p14:creationId xmlns:p14="http://schemas.microsoft.com/office/powerpoint/2010/main" val="27507286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3.4 Measures of Dispersion </a:t>
            </a:r>
            <a:r>
              <a:rPr lang="en-US" sz="1000" noProof="0" dirty="0">
                <a:latin typeface="+mn-lt"/>
              </a:rPr>
              <a:t>8</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952500"/>
          </a:xfrm>
        </p:spPr>
        <p:txBody>
          <a:bodyPr>
            <a:normAutofit/>
          </a:bodyPr>
          <a:lstStyle/>
          <a:p>
            <a:pPr marL="291600" indent="-291600">
              <a:spcBef>
                <a:spcPts val="500"/>
              </a:spcBef>
            </a:pPr>
            <a:r>
              <a:rPr lang="en-US" sz="2400" noProof="0" dirty="0">
                <a:latin typeface="+mn-lt"/>
              </a:rPr>
              <a:t>Example: C</a:t>
            </a:r>
            <a:r>
              <a:rPr lang="en-US" sz="100" noProof="0" dirty="0">
                <a:latin typeface="+mn-lt"/>
              </a:rPr>
              <a:t> </a:t>
            </a:r>
            <a:r>
              <a:rPr lang="en-US" sz="2400" noProof="0" dirty="0">
                <a:latin typeface="+mn-lt"/>
              </a:rPr>
              <a:t>V for Growth and Value</a:t>
            </a:r>
          </a:p>
          <a:p>
            <a:pPr marL="291600" indent="-291600">
              <a:spcBef>
                <a:spcPts val="500"/>
              </a:spcBef>
            </a:pPr>
            <a:r>
              <a:rPr lang="en-US" sz="2400" noProof="0" dirty="0">
                <a:latin typeface="+mn-lt"/>
              </a:rPr>
              <a:t>Growth C</a:t>
            </a:r>
            <a:r>
              <a:rPr lang="en-US" sz="100" noProof="0" dirty="0">
                <a:latin typeface="+mn-lt"/>
              </a:rPr>
              <a:t> </a:t>
            </a:r>
            <a:r>
              <a:rPr lang="en-US" sz="2400" noProof="0" dirty="0">
                <a:latin typeface="+mn-lt"/>
              </a:rPr>
              <a:t>V:</a:t>
            </a:r>
          </a:p>
        </p:txBody>
      </p:sp>
      <p:graphicFrame>
        <p:nvGraphicFramePr>
          <p:cNvPr id="4" name="Object 3">
            <a:extLst>
              <a:ext uri="{FF2B5EF4-FFF2-40B4-BE49-F238E27FC236}">
                <a16:creationId xmlns:a16="http://schemas.microsoft.com/office/drawing/2014/main" id="{C049A904-D049-4E68-8C6E-0C33848DF6C1}"/>
              </a:ext>
            </a:extLst>
          </p:cNvPr>
          <p:cNvGraphicFramePr>
            <a:graphicFrameLocks noChangeAspect="1"/>
          </p:cNvGraphicFramePr>
          <p:nvPr>
            <p:extLst>
              <p:ext uri="{D42A27DB-BD31-4B8C-83A1-F6EECF244321}">
                <p14:modId xmlns:p14="http://schemas.microsoft.com/office/powerpoint/2010/main" val="3287348328"/>
              </p:ext>
            </p:extLst>
          </p:nvPr>
        </p:nvGraphicFramePr>
        <p:xfrm>
          <a:off x="2451100" y="2011154"/>
          <a:ext cx="1511300" cy="525463"/>
        </p:xfrm>
        <a:graphic>
          <a:graphicData uri="http://schemas.openxmlformats.org/presentationml/2006/ole">
            <mc:AlternateContent xmlns:mc="http://schemas.openxmlformats.org/markup-compatibility/2006">
              <mc:Choice xmlns:v="urn:schemas-microsoft-com:vml" Requires="v">
                <p:oleObj spid="_x0000_s3388" name="Equation" r:id="rId4" imgW="1130040" imgH="393480" progId="Equation.DSMT4">
                  <p:embed/>
                </p:oleObj>
              </mc:Choice>
              <mc:Fallback>
                <p:oleObj name="Equation" r:id="rId4" imgW="1130040" imgH="393480" progId="Equation.DSMT4">
                  <p:embed/>
                  <p:pic>
                    <p:nvPicPr>
                      <p:cNvPr id="5" name="Object 4">
                        <a:extLst>
                          <a:ext uri="{FF2B5EF4-FFF2-40B4-BE49-F238E27FC236}">
                            <a16:creationId xmlns:a16="http://schemas.microsoft.com/office/drawing/2014/main" id="{6E894354-79FD-41F9-BD7F-CACB36C83ADF}"/>
                          </a:ext>
                        </a:extLst>
                      </p:cNvPr>
                      <p:cNvPicPr/>
                      <p:nvPr/>
                    </p:nvPicPr>
                    <p:blipFill>
                      <a:blip r:embed="rId5"/>
                      <a:stretch>
                        <a:fillRect/>
                      </a:stretch>
                    </p:blipFill>
                    <p:spPr>
                      <a:xfrm>
                        <a:off x="2451100" y="2011154"/>
                        <a:ext cx="1511300" cy="525463"/>
                      </a:xfrm>
                      <a:prstGeom prst="rect">
                        <a:avLst/>
                      </a:prstGeom>
                    </p:spPr>
                  </p:pic>
                </p:oleObj>
              </mc:Fallback>
            </mc:AlternateContent>
          </a:graphicData>
        </a:graphic>
      </p:graphicFrame>
      <p:sp>
        <p:nvSpPr>
          <p:cNvPr id="2" name="Content Placeholder 1">
            <a:extLst>
              <a:ext uri="{FF2B5EF4-FFF2-40B4-BE49-F238E27FC236}">
                <a16:creationId xmlns:a16="http://schemas.microsoft.com/office/drawing/2014/main" id="{5A2A377C-F685-4570-AC8A-9B59850CF789}"/>
              </a:ext>
            </a:extLst>
          </p:cNvPr>
          <p:cNvSpPr>
            <a:spLocks noGrp="1"/>
          </p:cNvSpPr>
          <p:nvPr>
            <p:ph idx="10"/>
          </p:nvPr>
        </p:nvSpPr>
        <p:spPr>
          <a:xfrm>
            <a:off x="457200" y="2733677"/>
            <a:ext cx="1676400" cy="619124"/>
          </a:xfrm>
        </p:spPr>
        <p:txBody>
          <a:bodyPr>
            <a:normAutofit/>
          </a:bodyPr>
          <a:lstStyle/>
          <a:p>
            <a:pPr marL="291600" indent="-291600">
              <a:spcBef>
                <a:spcPts val="500"/>
              </a:spcBef>
            </a:pPr>
            <a:r>
              <a:rPr lang="en-US" sz="2400" noProof="0" dirty="0">
                <a:latin typeface="+mn-lt"/>
              </a:rPr>
              <a:t>Value C</a:t>
            </a:r>
            <a:r>
              <a:rPr lang="en-US" sz="100" noProof="0" dirty="0">
                <a:latin typeface="+mn-lt"/>
              </a:rPr>
              <a:t> </a:t>
            </a:r>
            <a:r>
              <a:rPr lang="en-US" sz="2400" noProof="0" dirty="0">
                <a:latin typeface="+mn-lt"/>
              </a:rPr>
              <a:t>V:</a:t>
            </a:r>
          </a:p>
        </p:txBody>
      </p:sp>
      <p:graphicFrame>
        <p:nvGraphicFramePr>
          <p:cNvPr id="5" name="Object 4">
            <a:extLst>
              <a:ext uri="{FF2B5EF4-FFF2-40B4-BE49-F238E27FC236}">
                <a16:creationId xmlns:a16="http://schemas.microsoft.com/office/drawing/2014/main" id="{B4D8AD56-E554-4CCC-B2DA-706A51534E47}"/>
              </a:ext>
            </a:extLst>
          </p:cNvPr>
          <p:cNvGraphicFramePr>
            <a:graphicFrameLocks noChangeAspect="1"/>
          </p:cNvGraphicFramePr>
          <p:nvPr>
            <p:extLst>
              <p:ext uri="{D42A27DB-BD31-4B8C-83A1-F6EECF244321}">
                <p14:modId xmlns:p14="http://schemas.microsoft.com/office/powerpoint/2010/main" val="2014459977"/>
              </p:ext>
            </p:extLst>
          </p:nvPr>
        </p:nvGraphicFramePr>
        <p:xfrm>
          <a:off x="2133600" y="2667000"/>
          <a:ext cx="1530350" cy="523875"/>
        </p:xfrm>
        <a:graphic>
          <a:graphicData uri="http://schemas.openxmlformats.org/presentationml/2006/ole">
            <mc:AlternateContent xmlns:mc="http://schemas.openxmlformats.org/markup-compatibility/2006">
              <mc:Choice xmlns:v="urn:schemas-microsoft-com:vml" Requires="v">
                <p:oleObj spid="_x0000_s3389" name="Equation" r:id="rId6" imgW="1143000" imgH="393480" progId="Equation.DSMT4">
                  <p:embed/>
                </p:oleObj>
              </mc:Choice>
              <mc:Fallback>
                <p:oleObj name="Equation" r:id="rId6" imgW="1143000" imgH="393480" progId="Equation.DSMT4">
                  <p:embed/>
                  <p:pic>
                    <p:nvPicPr>
                      <p:cNvPr id="7" name="Object 6">
                        <a:extLst>
                          <a:ext uri="{FF2B5EF4-FFF2-40B4-BE49-F238E27FC236}">
                            <a16:creationId xmlns:a16="http://schemas.microsoft.com/office/drawing/2014/main" id="{98C5CC43-55ED-4E5C-BAEB-63D52EB765C3}"/>
                          </a:ext>
                        </a:extLst>
                      </p:cNvPr>
                      <p:cNvPicPr/>
                      <p:nvPr/>
                    </p:nvPicPr>
                    <p:blipFill>
                      <a:blip r:embed="rId7"/>
                      <a:stretch>
                        <a:fillRect/>
                      </a:stretch>
                    </p:blipFill>
                    <p:spPr>
                      <a:xfrm>
                        <a:off x="2133600" y="2667000"/>
                        <a:ext cx="1530350" cy="523875"/>
                      </a:xfrm>
                      <a:prstGeom prst="rect">
                        <a:avLst/>
                      </a:prstGeom>
                    </p:spPr>
                  </p:pic>
                </p:oleObj>
              </mc:Fallback>
            </mc:AlternateContent>
          </a:graphicData>
        </a:graphic>
      </p:graphicFrame>
      <p:sp>
        <p:nvSpPr>
          <p:cNvPr id="6" name="Content Placeholder 5">
            <a:extLst>
              <a:ext uri="{FF2B5EF4-FFF2-40B4-BE49-F238E27FC236}">
                <a16:creationId xmlns:a16="http://schemas.microsoft.com/office/drawing/2014/main" id="{1B3095BC-A6A7-4214-8CC0-22CCC7E635A6}"/>
              </a:ext>
            </a:extLst>
          </p:cNvPr>
          <p:cNvSpPr>
            <a:spLocks noGrp="1"/>
          </p:cNvSpPr>
          <p:nvPr>
            <p:ph idx="11"/>
          </p:nvPr>
        </p:nvSpPr>
        <p:spPr>
          <a:xfrm>
            <a:off x="457200" y="3352800"/>
            <a:ext cx="8229600" cy="914399"/>
          </a:xfrm>
        </p:spPr>
        <p:txBody>
          <a:bodyPr>
            <a:normAutofit/>
          </a:bodyPr>
          <a:lstStyle/>
          <a:p>
            <a:pPr marL="291600" indent="-291600">
              <a:spcBef>
                <a:spcPts val="500"/>
              </a:spcBef>
            </a:pPr>
            <a:r>
              <a:rPr lang="en-US" sz="2400" noProof="0" dirty="0">
                <a:latin typeface="+mn-lt"/>
              </a:rPr>
              <a:t>The coefficient of variation indicates that the relative dispersion of the two variables is about the same.</a:t>
            </a:r>
          </a:p>
        </p:txBody>
      </p:sp>
    </p:spTree>
    <p:extLst>
      <p:ext uri="{BB962C8B-B14F-4D97-AF65-F5344CB8AC3E}">
        <p14:creationId xmlns:p14="http://schemas.microsoft.com/office/powerpoint/2010/main" val="4409821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9" name="Title 1"/>
          <p:cNvSpPr>
            <a:spLocks noGrp="1"/>
          </p:cNvSpPr>
          <p:nvPr>
            <p:ph type="title"/>
          </p:nvPr>
        </p:nvSpPr>
        <p:spPr>
          <a:xfrm>
            <a:off x="381000" y="6228"/>
            <a:ext cx="8229600" cy="814387"/>
          </a:xfrm>
        </p:spPr>
        <p:txBody>
          <a:bodyPr>
            <a:normAutofit/>
          </a:bodyPr>
          <a:lstStyle/>
          <a:p>
            <a:pPr eaLnBrk="1" hangingPunct="1"/>
            <a:r>
              <a:rPr lang="en-US" noProof="0" dirty="0">
                <a:latin typeface="+mn-lt"/>
              </a:rPr>
              <a:t>3.1 Measures of Central Location </a:t>
            </a:r>
            <a:r>
              <a:rPr lang="en-US" sz="1000" noProof="0" dirty="0">
                <a:latin typeface="+mn-lt"/>
              </a:rPr>
              <a:t>1</a:t>
            </a:r>
          </a:p>
        </p:txBody>
      </p:sp>
      <p:sp>
        <p:nvSpPr>
          <p:cNvPr id="8" name="Content Placeholder 2"/>
          <p:cNvSpPr txBox="1">
            <a:spLocks/>
          </p:cNvSpPr>
          <p:nvPr/>
        </p:nvSpPr>
        <p:spPr bwMode="auto">
          <a:xfrm>
            <a:off x="237392" y="1066801"/>
            <a:ext cx="8669215" cy="4572000"/>
          </a:xfrm>
          <a:prstGeom prst="rect">
            <a:avLst/>
          </a:prstGeom>
          <a:noFill/>
          <a:ln>
            <a:noFill/>
          </a:ln>
          <a:effectLst/>
        </p:spPr>
        <p:txBody>
          <a:bodyPr/>
          <a:lstStyle>
            <a:lvl1pPr marL="342900" indent="-342900" algn="l" rtl="0" fontAlgn="base">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mn-cs"/>
              </a:defRPr>
            </a:lvl1pPr>
            <a:lvl2pPr marL="669925" indent="-325438" algn="l" rtl="0" fontAlgn="base">
              <a:spcBef>
                <a:spcPct val="20000"/>
              </a:spcBef>
              <a:spcAft>
                <a:spcPct val="0"/>
              </a:spcAft>
              <a:buClr>
                <a:schemeClr val="accent2"/>
              </a:buClr>
              <a:buSzPct val="60000"/>
              <a:buFont typeface="Wingdings" pitchFamily="2" charset="2"/>
              <a:buChar char="q"/>
              <a:defRPr sz="2600">
                <a:solidFill>
                  <a:schemeClr val="tx1"/>
                </a:solidFill>
                <a:latin typeface="+mn-lt"/>
              </a:defRPr>
            </a:lvl2pPr>
            <a:lvl3pPr marL="1022350" indent="-350838" algn="l" rtl="0" fontAlgn="base">
              <a:spcBef>
                <a:spcPct val="20000"/>
              </a:spcBef>
              <a:spcAft>
                <a:spcPct val="0"/>
              </a:spcAft>
              <a:buClr>
                <a:schemeClr val="accent1"/>
              </a:buClr>
              <a:buSzPct val="65000"/>
              <a:buFont typeface="Wingdings" pitchFamily="2" charset="2"/>
              <a:buChar char="n"/>
              <a:defRPr sz="2200">
                <a:solidFill>
                  <a:schemeClr val="tx1"/>
                </a:solidFill>
                <a:latin typeface="+mn-lt"/>
              </a:defRPr>
            </a:lvl3pPr>
            <a:lvl4pPr marL="1339850" indent="-315913" algn="l" rtl="0" fontAlgn="base">
              <a:spcBef>
                <a:spcPct val="20000"/>
              </a:spcBef>
              <a:spcAft>
                <a:spcPct val="0"/>
              </a:spcAft>
              <a:buClr>
                <a:schemeClr val="accent2"/>
              </a:buClr>
              <a:buSzPct val="70000"/>
              <a:buFont typeface="Wingdings" pitchFamily="2" charset="2"/>
              <a:buChar char="q"/>
              <a:defRPr sz="2000">
                <a:solidFill>
                  <a:schemeClr val="tx1"/>
                </a:solidFill>
                <a:latin typeface="+mn-lt"/>
              </a:defRPr>
            </a:lvl4pPr>
            <a:lvl5pPr marL="16811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defRPr>
            </a:lvl9pPr>
          </a:lstStyle>
          <a:p>
            <a:pPr marL="0" lvl="0" indent="0" fontAlgn="auto">
              <a:spcAft>
                <a:spcPts val="0"/>
              </a:spcAft>
              <a:buClrTx/>
              <a:buSzTx/>
              <a:buNone/>
            </a:pPr>
            <a:r>
              <a:rPr lang="en-US" sz="2800" dirty="0">
                <a:solidFill>
                  <a:prstClr val="black"/>
                </a:solidFill>
              </a:rPr>
              <a:t>The term central location refers to how numerical data tend to cluster around some middle or central value. </a:t>
            </a:r>
          </a:p>
          <a:p>
            <a:pPr marL="0" lvl="0" indent="0" fontAlgn="auto">
              <a:spcAft>
                <a:spcPts val="0"/>
              </a:spcAft>
              <a:buClrTx/>
              <a:buSzTx/>
              <a:buNone/>
            </a:pPr>
            <a:r>
              <a:rPr lang="en-US" sz="2800" dirty="0">
                <a:solidFill>
                  <a:prstClr val="black"/>
                </a:solidFill>
              </a:rPr>
              <a:t>Measures of central location attempt to find a typical or central value that describes the data.</a:t>
            </a:r>
          </a:p>
          <a:p>
            <a:pPr marL="0" lvl="0" indent="0" fontAlgn="auto">
              <a:spcAft>
                <a:spcPts val="0"/>
              </a:spcAft>
              <a:buClrTx/>
              <a:buSzTx/>
              <a:buNone/>
            </a:pPr>
            <a:r>
              <a:rPr lang="en-US" sz="2800" dirty="0">
                <a:solidFill>
                  <a:prstClr val="black"/>
                </a:solidFill>
              </a:rPr>
              <a:t>The arithmetic mean is the primary measure of central location. </a:t>
            </a:r>
          </a:p>
          <a:p>
            <a:pPr marL="291600" lvl="1" indent="-291600" fontAlgn="auto">
              <a:spcBef>
                <a:spcPts val="1000"/>
              </a:spcBef>
              <a:spcAft>
                <a:spcPts val="0"/>
              </a:spcAft>
              <a:buClrTx/>
              <a:buSzTx/>
              <a:buFont typeface="Arial" panose="020B0604020202020204" pitchFamily="34" charset="0"/>
              <a:buChar char="•"/>
            </a:pPr>
            <a:r>
              <a:rPr lang="en-US" sz="2400" dirty="0">
                <a:solidFill>
                  <a:prstClr val="black"/>
                </a:solidFill>
              </a:rPr>
              <a:t>Referred to as the mean or the average.</a:t>
            </a:r>
          </a:p>
          <a:p>
            <a:pPr marL="291600" lvl="1" indent="-291600" fontAlgn="auto">
              <a:spcBef>
                <a:spcPts val="1000"/>
              </a:spcBef>
              <a:spcAft>
                <a:spcPts val="0"/>
              </a:spcAft>
              <a:buClrTx/>
              <a:buSzTx/>
              <a:buFont typeface="Arial" panose="020B0604020202020204" pitchFamily="34" charset="0"/>
              <a:buChar char="•"/>
            </a:pPr>
            <a:r>
              <a:rPr lang="en-US" sz="2400" dirty="0">
                <a:solidFill>
                  <a:prstClr val="black"/>
                </a:solidFill>
              </a:rPr>
              <a:t>Add up all the observations and divide by the number of observations.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609600" y="149942"/>
            <a:ext cx="7580671" cy="838200"/>
          </a:xfrm>
        </p:spPr>
        <p:txBody>
          <a:bodyPr>
            <a:noAutofit/>
          </a:bodyPr>
          <a:lstStyle/>
          <a:p>
            <a:r>
              <a:rPr lang="en-US" sz="3600" noProof="0" dirty="0">
                <a:latin typeface="+mn-lt"/>
              </a:rPr>
              <a:t>3.5 Mean-Variance Analysis and the Sharpe Ratio </a:t>
            </a:r>
            <a:r>
              <a:rPr lang="en-US" sz="1000" noProof="0" dirty="0">
                <a:latin typeface="+mn-lt"/>
              </a:rPr>
              <a:t>1</a:t>
            </a:r>
            <a:endParaRPr lang="en-US" sz="1000" noProof="0" dirty="0">
              <a:solidFill>
                <a:srgbClr val="1F4984"/>
              </a:solidFill>
              <a:latin typeface="+mn-lt"/>
            </a:endParaRPr>
          </a:p>
        </p:txBody>
      </p:sp>
      <p:sp>
        <p:nvSpPr>
          <p:cNvPr id="3" name="Content Placeholder 2"/>
          <p:cNvSpPr>
            <a:spLocks noGrp="1"/>
          </p:cNvSpPr>
          <p:nvPr>
            <p:ph idx="1"/>
          </p:nvPr>
        </p:nvSpPr>
        <p:spPr>
          <a:xfrm>
            <a:off x="190500" y="1219200"/>
            <a:ext cx="8763000" cy="4648200"/>
          </a:xfrm>
        </p:spPr>
        <p:txBody>
          <a:bodyPr>
            <a:normAutofit/>
          </a:bodyPr>
          <a:lstStyle/>
          <a:p>
            <a:pPr marL="291600" indent="-291600">
              <a:spcBef>
                <a:spcPts val="1000"/>
              </a:spcBef>
            </a:pPr>
            <a:r>
              <a:rPr lang="en-US" sz="2800" noProof="0" dirty="0">
                <a:latin typeface="+mn-lt"/>
              </a:rPr>
              <a:t>Investments include financial assets such as stocks, bonds, and mutual funds. </a:t>
            </a:r>
          </a:p>
          <a:p>
            <a:pPr marL="291600" indent="-291600">
              <a:spcBef>
                <a:spcPts val="1000"/>
              </a:spcBef>
            </a:pPr>
            <a:r>
              <a:rPr lang="en-US" sz="2800" noProof="0" dirty="0">
                <a:latin typeface="+mn-lt"/>
              </a:rPr>
              <a:t>The average return represents an investor’s reward, whereas variance, or equivalently standard deviation, corresponds to risk.</a:t>
            </a:r>
          </a:p>
          <a:p>
            <a:pPr marL="291600" indent="-291600">
              <a:spcBef>
                <a:spcPts val="1000"/>
              </a:spcBef>
            </a:pPr>
            <a:r>
              <a:rPr lang="en-US" sz="2800" noProof="0" dirty="0">
                <a:latin typeface="+mn-lt"/>
              </a:rPr>
              <a:t>Mean-variance analysis postulates the performance of an asset is measured by its rate of return, evaluated in terms of reward (mean) and risk (variance).</a:t>
            </a:r>
          </a:p>
          <a:p>
            <a:pPr marL="291600" indent="-291600">
              <a:spcBef>
                <a:spcPts val="1000"/>
              </a:spcBef>
            </a:pPr>
            <a:r>
              <a:rPr lang="en-US" sz="2800" noProof="0" dirty="0">
                <a:latin typeface="+mn-lt"/>
              </a:rPr>
              <a:t>Investments with higher returns also carry higher risk. </a:t>
            </a:r>
            <a:endParaRPr lang="en-US" sz="2400" noProof="0" dirty="0">
              <a:latin typeface="+mn-lt"/>
            </a:endParaRPr>
          </a:p>
        </p:txBody>
      </p:sp>
    </p:spTree>
    <p:extLst>
      <p:ext uri="{BB962C8B-B14F-4D97-AF65-F5344CB8AC3E}">
        <p14:creationId xmlns:p14="http://schemas.microsoft.com/office/powerpoint/2010/main" val="882258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3.5 Mean-Variance Analysis and the Sharpe Ratio </a:t>
            </a:r>
            <a:r>
              <a:rPr lang="en-US" sz="1000" noProof="0" dirty="0">
                <a:latin typeface="+mn-lt"/>
              </a:rPr>
              <a:t>2</a:t>
            </a:r>
            <a:endParaRPr lang="en-US" sz="1000" noProof="0" dirty="0">
              <a:solidFill>
                <a:srgbClr val="1F4984"/>
              </a:solidFill>
              <a:latin typeface="+mn-lt"/>
            </a:endParaRPr>
          </a:p>
        </p:txBody>
      </p:sp>
      <p:sp>
        <p:nvSpPr>
          <p:cNvPr id="3" name="Content Placeholder 2"/>
          <p:cNvSpPr>
            <a:spLocks noGrp="1"/>
          </p:cNvSpPr>
          <p:nvPr>
            <p:ph idx="1"/>
          </p:nvPr>
        </p:nvSpPr>
        <p:spPr>
          <a:xfrm>
            <a:off x="228600" y="1600201"/>
            <a:ext cx="7118684" cy="1143000"/>
          </a:xfrm>
        </p:spPr>
        <p:txBody>
          <a:bodyPr>
            <a:noAutofit/>
          </a:bodyPr>
          <a:lstStyle/>
          <a:p>
            <a:pPr marL="0" indent="0">
              <a:buNone/>
            </a:pPr>
            <a:r>
              <a:rPr lang="en-US" sz="1800" noProof="0" dirty="0">
                <a:latin typeface="+mn-lt"/>
              </a:rPr>
              <a:t>The Sharpe ratio is the “reward-to-variability” ratio. </a:t>
            </a:r>
          </a:p>
          <a:p>
            <a:pPr marL="291600" lvl="1" indent="-291600">
              <a:spcBef>
                <a:spcPts val="500"/>
              </a:spcBef>
              <a:buFont typeface="Arial" panose="020B0604020202020204" pitchFamily="34" charset="0"/>
              <a:buChar char="•"/>
            </a:pPr>
            <a:r>
              <a:rPr lang="en-US" sz="1800" noProof="0" dirty="0">
                <a:latin typeface="+mn-lt"/>
              </a:rPr>
              <a:t>Characterizes how well the return compensates for the risk.</a:t>
            </a:r>
          </a:p>
          <a:p>
            <a:pPr marL="291600" lvl="1" indent="-291600">
              <a:spcBef>
                <a:spcPts val="500"/>
              </a:spcBef>
              <a:buFont typeface="Arial" panose="020B0604020202020204" pitchFamily="34" charset="0"/>
              <a:buChar char="•"/>
            </a:pPr>
            <a:r>
              <a:rPr lang="en-US" sz="1800" noProof="0" dirty="0">
                <a:latin typeface="+mn-lt"/>
              </a:rPr>
              <a:t>Measures the extra reward per unit of risk.</a:t>
            </a:r>
          </a:p>
        </p:txBody>
      </p:sp>
      <p:sp>
        <p:nvSpPr>
          <p:cNvPr id="4" name="Content Placeholder 3">
            <a:extLst>
              <a:ext uri="{FF2B5EF4-FFF2-40B4-BE49-F238E27FC236}">
                <a16:creationId xmlns:a16="http://schemas.microsoft.com/office/drawing/2014/main" id="{10674275-CEAD-446C-97D0-0C9A902A67DA}"/>
              </a:ext>
            </a:extLst>
          </p:cNvPr>
          <p:cNvSpPr>
            <a:spLocks noGrp="1"/>
          </p:cNvSpPr>
          <p:nvPr>
            <p:ph idx="10"/>
          </p:nvPr>
        </p:nvSpPr>
        <p:spPr>
          <a:xfrm>
            <a:off x="272716" y="2819401"/>
            <a:ext cx="1479884" cy="380999"/>
          </a:xfrm>
        </p:spPr>
        <p:txBody>
          <a:bodyPr>
            <a:normAutofit/>
          </a:bodyPr>
          <a:lstStyle/>
          <a:p>
            <a:pPr marL="0" indent="0">
              <a:buNone/>
            </a:pPr>
            <a:r>
              <a:rPr lang="en-US" sz="1800" noProof="0" dirty="0">
                <a:latin typeface="+mn-lt"/>
              </a:rPr>
              <a:t>Calculated as</a:t>
            </a:r>
          </a:p>
        </p:txBody>
      </p:sp>
      <p:graphicFrame>
        <p:nvGraphicFramePr>
          <p:cNvPr id="2" name="Object 1">
            <a:extLst>
              <a:ext uri="{FF2B5EF4-FFF2-40B4-BE49-F238E27FC236}">
                <a16:creationId xmlns:a16="http://schemas.microsoft.com/office/drawing/2014/main" id="{4569E6C7-306E-4546-A684-42FA17E0BB6B}"/>
              </a:ext>
            </a:extLst>
          </p:cNvPr>
          <p:cNvGraphicFramePr>
            <a:graphicFrameLocks noChangeAspect="1"/>
          </p:cNvGraphicFramePr>
          <p:nvPr>
            <p:extLst>
              <p:ext uri="{D42A27DB-BD31-4B8C-83A1-F6EECF244321}">
                <p14:modId xmlns:p14="http://schemas.microsoft.com/office/powerpoint/2010/main" val="1637654970"/>
              </p:ext>
            </p:extLst>
          </p:nvPr>
        </p:nvGraphicFramePr>
        <p:xfrm>
          <a:off x="1685261" y="2735614"/>
          <a:ext cx="737101" cy="611733"/>
        </p:xfrm>
        <a:graphic>
          <a:graphicData uri="http://schemas.openxmlformats.org/presentationml/2006/ole">
            <mc:AlternateContent xmlns:mc="http://schemas.openxmlformats.org/markup-compatibility/2006">
              <mc:Choice xmlns:v="urn:schemas-microsoft-com:vml" Requires="v">
                <p:oleObj spid="_x0000_s4251" name="Equation" r:id="rId4" imgW="520560" imgH="431640" progId="Equation.DSMT4">
                  <p:embed/>
                </p:oleObj>
              </mc:Choice>
              <mc:Fallback>
                <p:oleObj name="Equation" r:id="rId4" imgW="520560" imgH="431640" progId="Equation.DSMT4">
                  <p:embed/>
                  <p:pic>
                    <p:nvPicPr>
                      <p:cNvPr id="0" name=""/>
                      <p:cNvPicPr/>
                      <p:nvPr/>
                    </p:nvPicPr>
                    <p:blipFill>
                      <a:blip r:embed="rId5"/>
                      <a:stretch>
                        <a:fillRect/>
                      </a:stretch>
                    </p:blipFill>
                    <p:spPr>
                      <a:xfrm>
                        <a:off x="1685261" y="2735614"/>
                        <a:ext cx="737101" cy="611733"/>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7E94C53F-ACD7-442E-99E5-1B5F206042C9}"/>
              </a:ext>
            </a:extLst>
          </p:cNvPr>
          <p:cNvSpPr>
            <a:spLocks noGrp="1"/>
          </p:cNvSpPr>
          <p:nvPr>
            <p:ph idx="11"/>
          </p:nvPr>
        </p:nvSpPr>
        <p:spPr>
          <a:xfrm>
            <a:off x="288234" y="2859156"/>
            <a:ext cx="8763000" cy="1865244"/>
          </a:xfrm>
        </p:spPr>
        <p:txBody>
          <a:bodyPr>
            <a:noAutofit/>
          </a:bodyPr>
          <a:lstStyle/>
          <a:p>
            <a:pPr marL="0" indent="2157413">
              <a:spcBef>
                <a:spcPts val="1000"/>
              </a:spcBef>
              <a:buNone/>
            </a:pPr>
            <a:r>
              <a:rPr lang="en-US" sz="1800" noProof="0" dirty="0">
                <a:latin typeface="+mn-lt"/>
              </a:rPr>
              <a:t>where </a:t>
            </a:r>
            <a:r>
              <a:rPr lang="en-US" sz="1800" i="1" noProof="0" dirty="0">
                <a:latin typeface="+mn-lt"/>
              </a:rPr>
              <a:t>R</a:t>
            </a:r>
            <a:r>
              <a:rPr lang="en-US" sz="100" i="1" noProof="0" dirty="0">
                <a:latin typeface="+mn-lt"/>
              </a:rPr>
              <a:t> </a:t>
            </a:r>
            <a:r>
              <a:rPr lang="en-US" sz="1800" i="1" baseline="-25000" noProof="0" dirty="0">
                <a:latin typeface="+mn-lt"/>
              </a:rPr>
              <a:t>i</a:t>
            </a:r>
            <a:r>
              <a:rPr lang="en-US" sz="1800" noProof="0" dirty="0">
                <a:latin typeface="+mn-lt"/>
              </a:rPr>
              <a:t> is the mean return for a risk-free asset such as a Treasure bill (T-bill).</a:t>
            </a:r>
          </a:p>
          <a:p>
            <a:pPr marL="0" indent="0">
              <a:spcBef>
                <a:spcPts val="1000"/>
              </a:spcBef>
              <a:buNone/>
            </a:pPr>
            <a:r>
              <a:rPr lang="en-US" sz="1800" noProof="0" dirty="0">
                <a:latin typeface="+mn-lt"/>
              </a:rPr>
              <a:t>The numerator measures the extra reward for the added risk, the difference is excess return.</a:t>
            </a:r>
          </a:p>
          <a:p>
            <a:pPr marL="0" indent="0">
              <a:spcBef>
                <a:spcPts val="1000"/>
              </a:spcBef>
              <a:buNone/>
            </a:pPr>
            <a:r>
              <a:rPr lang="en-US" sz="1800" noProof="0" dirty="0">
                <a:latin typeface="+mn-lt"/>
              </a:rPr>
              <a:t>The higher Sharpe ratio, the better the investment compensates its investors for risk.</a:t>
            </a:r>
          </a:p>
        </p:txBody>
      </p:sp>
    </p:spTree>
    <p:extLst>
      <p:ext uri="{BB962C8B-B14F-4D97-AF65-F5344CB8AC3E}">
        <p14:creationId xmlns:p14="http://schemas.microsoft.com/office/powerpoint/2010/main" val="17148297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3.5 Mean-Variance Analysis and the Sharpe Ratio </a:t>
            </a:r>
            <a:r>
              <a:rPr lang="en-US" sz="1000" noProof="0" dirty="0">
                <a:latin typeface="+mn-lt"/>
              </a:rPr>
              <a:t>3</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534400" cy="914399"/>
          </a:xfrm>
        </p:spPr>
        <p:txBody>
          <a:bodyPr>
            <a:normAutofit/>
          </a:bodyPr>
          <a:lstStyle/>
          <a:p>
            <a:pPr marL="291600" indent="-291600">
              <a:spcBef>
                <a:spcPts val="500"/>
              </a:spcBef>
            </a:pPr>
            <a:r>
              <a:rPr lang="en-US" sz="2400" noProof="0" dirty="0">
                <a:latin typeface="+mn-lt"/>
              </a:rPr>
              <a:t>Example: compute the Sharpe ratios for the Growth and Value fund assuming</a:t>
            </a:r>
          </a:p>
        </p:txBody>
      </p:sp>
      <p:graphicFrame>
        <p:nvGraphicFramePr>
          <p:cNvPr id="12" name="Object 11">
            <a:extLst>
              <a:ext uri="{FF2B5EF4-FFF2-40B4-BE49-F238E27FC236}">
                <a16:creationId xmlns:a16="http://schemas.microsoft.com/office/drawing/2014/main" id="{E85C2EC4-0FE5-4D37-BC3B-028231FDCD9A}"/>
              </a:ext>
            </a:extLst>
          </p:cNvPr>
          <p:cNvGraphicFramePr>
            <a:graphicFrameLocks noChangeAspect="1"/>
          </p:cNvGraphicFramePr>
          <p:nvPr>
            <p:extLst>
              <p:ext uri="{D42A27DB-BD31-4B8C-83A1-F6EECF244321}">
                <p14:modId xmlns:p14="http://schemas.microsoft.com/office/powerpoint/2010/main" val="1336106920"/>
              </p:ext>
            </p:extLst>
          </p:nvPr>
        </p:nvGraphicFramePr>
        <p:xfrm>
          <a:off x="2732792" y="2017449"/>
          <a:ext cx="1001008" cy="442353"/>
        </p:xfrm>
        <a:graphic>
          <a:graphicData uri="http://schemas.openxmlformats.org/presentationml/2006/ole">
            <mc:AlternateContent xmlns:mc="http://schemas.openxmlformats.org/markup-compatibility/2006">
              <mc:Choice xmlns:v="urn:schemas-microsoft-com:vml" Requires="v">
                <p:oleObj spid="_x0000_s5576" name="Equation" r:id="rId4" imgW="571320" imgH="253800" progId="Equation.DSMT4">
                  <p:embed/>
                </p:oleObj>
              </mc:Choice>
              <mc:Fallback>
                <p:oleObj name="Equation" r:id="rId4" imgW="571320" imgH="253800" progId="Equation.DSMT4">
                  <p:embed/>
                  <p:pic>
                    <p:nvPicPr>
                      <p:cNvPr id="9" name="Object 8">
                        <a:extLst>
                          <a:ext uri="{FF2B5EF4-FFF2-40B4-BE49-F238E27FC236}">
                            <a16:creationId xmlns:a16="http://schemas.microsoft.com/office/drawing/2014/main" id="{40429EB2-15A7-4836-9853-4BBD94E78AED}"/>
                          </a:ext>
                        </a:extLst>
                      </p:cNvPr>
                      <p:cNvPicPr/>
                      <p:nvPr/>
                    </p:nvPicPr>
                    <p:blipFill>
                      <a:blip r:embed="rId5"/>
                      <a:stretch>
                        <a:fillRect/>
                      </a:stretch>
                    </p:blipFill>
                    <p:spPr>
                      <a:xfrm>
                        <a:off x="2732792" y="2017449"/>
                        <a:ext cx="1001008" cy="442353"/>
                      </a:xfrm>
                      <a:prstGeom prst="rect">
                        <a:avLst/>
                      </a:prstGeom>
                    </p:spPr>
                  </p:pic>
                </p:oleObj>
              </mc:Fallback>
            </mc:AlternateContent>
          </a:graphicData>
        </a:graphic>
      </p:graphicFrame>
      <p:sp>
        <p:nvSpPr>
          <p:cNvPr id="2" name="Content Placeholder 1">
            <a:extLst>
              <a:ext uri="{FF2B5EF4-FFF2-40B4-BE49-F238E27FC236}">
                <a16:creationId xmlns:a16="http://schemas.microsoft.com/office/drawing/2014/main" id="{5A2A377C-F685-4570-AC8A-9B59850CF789}"/>
              </a:ext>
            </a:extLst>
          </p:cNvPr>
          <p:cNvSpPr>
            <a:spLocks noGrp="1"/>
          </p:cNvSpPr>
          <p:nvPr>
            <p:ph idx="10"/>
          </p:nvPr>
        </p:nvSpPr>
        <p:spPr>
          <a:xfrm>
            <a:off x="457200" y="2590800"/>
            <a:ext cx="8229600" cy="914399"/>
          </a:xfrm>
        </p:spPr>
        <p:txBody>
          <a:bodyPr>
            <a:normAutofit/>
          </a:bodyPr>
          <a:lstStyle/>
          <a:p>
            <a:pPr marL="291600" indent="-291600">
              <a:spcBef>
                <a:spcPts val="500"/>
              </a:spcBef>
            </a:pPr>
            <a:r>
              <a:rPr lang="en-US" sz="2400" noProof="0" dirty="0">
                <a:latin typeface="+mn-lt"/>
              </a:rPr>
              <a:t>Growth :</a:t>
            </a:r>
          </a:p>
        </p:txBody>
      </p:sp>
      <p:graphicFrame>
        <p:nvGraphicFramePr>
          <p:cNvPr id="9" name="Object 8">
            <a:extLst>
              <a:ext uri="{FF2B5EF4-FFF2-40B4-BE49-F238E27FC236}">
                <a16:creationId xmlns:a16="http://schemas.microsoft.com/office/drawing/2014/main" id="{40429EB2-15A7-4836-9853-4BBD94E78AED}"/>
              </a:ext>
            </a:extLst>
          </p:cNvPr>
          <p:cNvGraphicFramePr>
            <a:graphicFrameLocks noChangeAspect="1"/>
          </p:cNvGraphicFramePr>
          <p:nvPr>
            <p:extLst>
              <p:ext uri="{D42A27DB-BD31-4B8C-83A1-F6EECF244321}">
                <p14:modId xmlns:p14="http://schemas.microsoft.com/office/powerpoint/2010/main" val="3852964420"/>
              </p:ext>
            </p:extLst>
          </p:nvPr>
        </p:nvGraphicFramePr>
        <p:xfrm>
          <a:off x="2049040" y="2615929"/>
          <a:ext cx="1631206" cy="584471"/>
        </p:xfrm>
        <a:graphic>
          <a:graphicData uri="http://schemas.openxmlformats.org/presentationml/2006/ole">
            <mc:AlternateContent xmlns:mc="http://schemas.openxmlformats.org/markup-compatibility/2006">
              <mc:Choice xmlns:v="urn:schemas-microsoft-com:vml" Requires="v">
                <p:oleObj spid="_x0000_s5577" name="Equation" r:id="rId6" imgW="1091880" imgH="393480" progId="Equation.DSMT4">
                  <p:embed/>
                </p:oleObj>
              </mc:Choice>
              <mc:Fallback>
                <p:oleObj name="Equation" r:id="rId6" imgW="1091880" imgH="393480" progId="Equation.DSMT4">
                  <p:embed/>
                  <p:pic>
                    <p:nvPicPr>
                      <p:cNvPr id="5" name="Object 4">
                        <a:extLst>
                          <a:ext uri="{FF2B5EF4-FFF2-40B4-BE49-F238E27FC236}">
                            <a16:creationId xmlns:a16="http://schemas.microsoft.com/office/drawing/2014/main" id="{63BCCD54-588A-4B08-B3A1-B118A8ACE387}"/>
                          </a:ext>
                        </a:extLst>
                      </p:cNvPr>
                      <p:cNvPicPr/>
                      <p:nvPr/>
                    </p:nvPicPr>
                    <p:blipFill>
                      <a:blip r:embed="rId7"/>
                      <a:stretch>
                        <a:fillRect/>
                      </a:stretch>
                    </p:blipFill>
                    <p:spPr>
                      <a:xfrm>
                        <a:off x="2049040" y="2615929"/>
                        <a:ext cx="1631206" cy="584471"/>
                      </a:xfrm>
                      <a:prstGeom prst="rect">
                        <a:avLst/>
                      </a:prstGeom>
                    </p:spPr>
                  </p:pic>
                </p:oleObj>
              </mc:Fallback>
            </mc:AlternateContent>
          </a:graphicData>
        </a:graphic>
      </p:graphicFrame>
      <p:sp>
        <p:nvSpPr>
          <p:cNvPr id="7" name="Content Placeholder 6">
            <a:extLst>
              <a:ext uri="{FF2B5EF4-FFF2-40B4-BE49-F238E27FC236}">
                <a16:creationId xmlns:a16="http://schemas.microsoft.com/office/drawing/2014/main" id="{D2ADAED9-EAFE-4CE9-A6B5-66A02895B2DB}"/>
              </a:ext>
            </a:extLst>
          </p:cNvPr>
          <p:cNvSpPr>
            <a:spLocks noGrp="1"/>
          </p:cNvSpPr>
          <p:nvPr>
            <p:ph idx="12"/>
          </p:nvPr>
        </p:nvSpPr>
        <p:spPr>
          <a:xfrm>
            <a:off x="457200" y="3398702"/>
            <a:ext cx="8229600" cy="609600"/>
          </a:xfrm>
        </p:spPr>
        <p:txBody>
          <a:bodyPr>
            <a:normAutofit/>
          </a:bodyPr>
          <a:lstStyle/>
          <a:p>
            <a:pPr marL="291600" indent="-291600">
              <a:spcBef>
                <a:spcPts val="500"/>
              </a:spcBef>
            </a:pPr>
            <a:r>
              <a:rPr lang="en-US" sz="2400" noProof="0" dirty="0">
                <a:latin typeface="+mn-lt"/>
              </a:rPr>
              <a:t>Value:</a:t>
            </a:r>
          </a:p>
        </p:txBody>
      </p:sp>
      <p:graphicFrame>
        <p:nvGraphicFramePr>
          <p:cNvPr id="8" name="Object 7">
            <a:extLst>
              <a:ext uri="{FF2B5EF4-FFF2-40B4-BE49-F238E27FC236}">
                <a16:creationId xmlns:a16="http://schemas.microsoft.com/office/drawing/2014/main" id="{ED04CB83-E437-4DD1-A285-DC7DDF53CD72}"/>
              </a:ext>
            </a:extLst>
          </p:cNvPr>
          <p:cNvGraphicFramePr>
            <a:graphicFrameLocks noChangeAspect="1"/>
          </p:cNvGraphicFramePr>
          <p:nvPr>
            <p:extLst>
              <p:ext uri="{D42A27DB-BD31-4B8C-83A1-F6EECF244321}">
                <p14:modId xmlns:p14="http://schemas.microsoft.com/office/powerpoint/2010/main" val="484604801"/>
              </p:ext>
            </p:extLst>
          </p:nvPr>
        </p:nvGraphicFramePr>
        <p:xfrm>
          <a:off x="1676400" y="3429000"/>
          <a:ext cx="1631206" cy="584471"/>
        </p:xfrm>
        <a:graphic>
          <a:graphicData uri="http://schemas.openxmlformats.org/presentationml/2006/ole">
            <mc:AlternateContent xmlns:mc="http://schemas.openxmlformats.org/markup-compatibility/2006">
              <mc:Choice xmlns:v="urn:schemas-microsoft-com:vml" Requires="v">
                <p:oleObj spid="_x0000_s5578" name="Equation" r:id="rId8" imgW="1091880" imgH="393480" progId="Equation.DSMT4">
                  <p:embed/>
                </p:oleObj>
              </mc:Choice>
              <mc:Fallback>
                <p:oleObj name="Equation" r:id="rId8" imgW="1091880" imgH="393480" progId="Equation.DSMT4">
                  <p:embed/>
                  <p:pic>
                    <p:nvPicPr>
                      <p:cNvPr id="4" name="Object 3">
                        <a:extLst>
                          <a:ext uri="{FF2B5EF4-FFF2-40B4-BE49-F238E27FC236}">
                            <a16:creationId xmlns:a16="http://schemas.microsoft.com/office/drawing/2014/main" id="{C635B3F5-B509-4AD1-ACFF-B8319E3ED5F4}"/>
                          </a:ext>
                        </a:extLst>
                      </p:cNvPr>
                      <p:cNvPicPr/>
                      <p:nvPr/>
                    </p:nvPicPr>
                    <p:blipFill>
                      <a:blip r:embed="rId9"/>
                      <a:stretch>
                        <a:fillRect/>
                      </a:stretch>
                    </p:blipFill>
                    <p:spPr>
                      <a:xfrm>
                        <a:off x="1676400" y="3429000"/>
                        <a:ext cx="1631206" cy="584471"/>
                      </a:xfrm>
                      <a:prstGeom prst="rect">
                        <a:avLst/>
                      </a:prstGeom>
                    </p:spPr>
                  </p:pic>
                </p:oleObj>
              </mc:Fallback>
            </mc:AlternateContent>
          </a:graphicData>
        </a:graphic>
      </p:graphicFrame>
      <p:sp>
        <p:nvSpPr>
          <p:cNvPr id="6" name="Content Placeholder 5">
            <a:extLst>
              <a:ext uri="{FF2B5EF4-FFF2-40B4-BE49-F238E27FC236}">
                <a16:creationId xmlns:a16="http://schemas.microsoft.com/office/drawing/2014/main" id="{1B3095BC-A6A7-4214-8CC0-22CCC7E635A6}"/>
              </a:ext>
            </a:extLst>
          </p:cNvPr>
          <p:cNvSpPr>
            <a:spLocks noGrp="1"/>
          </p:cNvSpPr>
          <p:nvPr>
            <p:ph idx="11"/>
          </p:nvPr>
        </p:nvSpPr>
        <p:spPr>
          <a:xfrm>
            <a:off x="457200" y="4038600"/>
            <a:ext cx="8229600" cy="1600200"/>
          </a:xfrm>
        </p:spPr>
        <p:txBody>
          <a:bodyPr>
            <a:normAutofit lnSpcReduction="10000"/>
          </a:bodyPr>
          <a:lstStyle/>
          <a:p>
            <a:pPr marL="291600" indent="-291600">
              <a:spcBef>
                <a:spcPts val="500"/>
              </a:spcBef>
            </a:pPr>
            <a:r>
              <a:rPr lang="en-US" sz="2400" noProof="0" dirty="0">
                <a:latin typeface="+mn-lt"/>
              </a:rPr>
              <a:t>The Growth funds have a higher rate of return (good) along with a higher variance (bad). </a:t>
            </a:r>
          </a:p>
          <a:p>
            <a:pPr marL="291600" indent="-291600">
              <a:spcBef>
                <a:spcPts val="500"/>
              </a:spcBef>
            </a:pPr>
            <a:r>
              <a:rPr lang="en-US" sz="2400" noProof="0" dirty="0">
                <a:latin typeface="+mn-lt"/>
              </a:rPr>
              <a:t>Growth funds offer more reward per unit risk than the Value funds.</a:t>
            </a:r>
          </a:p>
        </p:txBody>
      </p:sp>
    </p:spTree>
    <p:extLst>
      <p:ext uri="{BB962C8B-B14F-4D97-AF65-F5344CB8AC3E}">
        <p14:creationId xmlns:p14="http://schemas.microsoft.com/office/powerpoint/2010/main" val="30751460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3.6 Analysis of Relative Location </a:t>
            </a:r>
            <a:r>
              <a:rPr lang="en-US" sz="1000" noProof="0" dirty="0">
                <a:latin typeface="+mn-lt"/>
              </a:rPr>
              <a:t>1</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1143000"/>
          </a:xfrm>
        </p:spPr>
        <p:txBody>
          <a:bodyPr>
            <a:normAutofit fontScale="85000" lnSpcReduction="10000"/>
          </a:bodyPr>
          <a:lstStyle/>
          <a:p>
            <a:pPr marL="0" indent="0">
              <a:buNone/>
            </a:pPr>
            <a:r>
              <a:rPr lang="en-US" sz="2400" noProof="0" dirty="0">
                <a:latin typeface="+mn-lt"/>
              </a:rPr>
              <a:t>The mean and standard deviation alone don’t tell us about relative location.</a:t>
            </a:r>
          </a:p>
          <a:p>
            <a:pPr marL="291600" lvl="1" indent="-291600">
              <a:lnSpc>
                <a:spcPct val="110000"/>
              </a:lnSpc>
              <a:spcBef>
                <a:spcPts val="500"/>
              </a:spcBef>
              <a:buFont typeface="Arial" panose="020B0604020202020204" pitchFamily="34" charset="0"/>
              <a:buChar char="•"/>
            </a:pPr>
            <a:r>
              <a:rPr lang="en-US" sz="2100" noProof="0" dirty="0">
                <a:latin typeface="+mn-lt"/>
              </a:rPr>
              <a:t>Low standard deviation: observations are close to the mean.</a:t>
            </a:r>
          </a:p>
          <a:p>
            <a:pPr marL="291600" lvl="1" indent="-291600">
              <a:lnSpc>
                <a:spcPct val="110000"/>
              </a:lnSpc>
              <a:spcBef>
                <a:spcPts val="500"/>
              </a:spcBef>
              <a:buFont typeface="Arial" panose="020B0604020202020204" pitchFamily="34" charset="0"/>
              <a:buChar char="•"/>
            </a:pPr>
            <a:r>
              <a:rPr lang="en-US" sz="2100" noProof="0" dirty="0">
                <a:latin typeface="+mn-lt"/>
              </a:rPr>
              <a:t>High standard deviation: observations are spread out.</a:t>
            </a:r>
          </a:p>
        </p:txBody>
      </p:sp>
      <p:sp>
        <p:nvSpPr>
          <p:cNvPr id="2" name="Content Placeholder 1">
            <a:extLst>
              <a:ext uri="{FF2B5EF4-FFF2-40B4-BE49-F238E27FC236}">
                <a16:creationId xmlns:a16="http://schemas.microsoft.com/office/drawing/2014/main" id="{D042E352-027A-49CB-8CDF-AF25D600D087}"/>
              </a:ext>
            </a:extLst>
          </p:cNvPr>
          <p:cNvSpPr>
            <a:spLocks noGrp="1"/>
          </p:cNvSpPr>
          <p:nvPr>
            <p:ph idx="10"/>
          </p:nvPr>
        </p:nvSpPr>
        <p:spPr>
          <a:xfrm>
            <a:off x="457200" y="2819400"/>
            <a:ext cx="8229600" cy="1219200"/>
          </a:xfrm>
        </p:spPr>
        <p:txBody>
          <a:bodyPr>
            <a:normAutofit/>
          </a:bodyPr>
          <a:lstStyle/>
          <a:p>
            <a:pPr marL="0" indent="0">
              <a:buNone/>
            </a:pPr>
            <a:r>
              <a:rPr lang="en-US" sz="2000" noProof="0" dirty="0">
                <a:latin typeface="+mn-lt"/>
              </a:rPr>
              <a:t>Chebyshev’s Theorem.</a:t>
            </a:r>
          </a:p>
          <a:p>
            <a:pPr marL="291600" lvl="1" indent="-291600">
              <a:lnSpc>
                <a:spcPct val="120000"/>
              </a:lnSpc>
              <a:spcBef>
                <a:spcPts val="500"/>
              </a:spcBef>
              <a:buFont typeface="Arial" panose="020B0604020202020204" pitchFamily="34" charset="0"/>
              <a:buChar char="•"/>
            </a:pPr>
            <a:r>
              <a:rPr lang="en-US" sz="1800" noProof="0" dirty="0">
                <a:latin typeface="+mn-lt"/>
              </a:rPr>
              <a:t>The proportion of observations that lie within </a:t>
            </a:r>
            <a:r>
              <a:rPr lang="en-US" sz="1800" i="1" noProof="0" dirty="0">
                <a:latin typeface="+mn-lt"/>
              </a:rPr>
              <a:t>k</a:t>
            </a:r>
            <a:r>
              <a:rPr lang="en-US" sz="1800" noProof="0" dirty="0">
                <a:latin typeface="+mn-lt"/>
              </a:rPr>
              <a:t> standard deviations from the mean is at least</a:t>
            </a:r>
            <a:endParaRPr lang="en-US" noProof="0" dirty="0">
              <a:latin typeface="+mn-lt"/>
            </a:endParaRPr>
          </a:p>
        </p:txBody>
      </p:sp>
      <p:graphicFrame>
        <p:nvGraphicFramePr>
          <p:cNvPr id="6" name="Object 5">
            <a:extLst>
              <a:ext uri="{FF2B5EF4-FFF2-40B4-BE49-F238E27FC236}">
                <a16:creationId xmlns:a16="http://schemas.microsoft.com/office/drawing/2014/main" id="{8A57FA3A-2DFF-47FA-9245-C43DC3ABBF0B}"/>
              </a:ext>
            </a:extLst>
          </p:cNvPr>
          <p:cNvGraphicFramePr>
            <a:graphicFrameLocks noChangeAspect="1"/>
          </p:cNvGraphicFramePr>
          <p:nvPr>
            <p:extLst>
              <p:ext uri="{D42A27DB-BD31-4B8C-83A1-F6EECF244321}">
                <p14:modId xmlns:p14="http://schemas.microsoft.com/office/powerpoint/2010/main" val="1951968149"/>
              </p:ext>
            </p:extLst>
          </p:nvPr>
        </p:nvGraphicFramePr>
        <p:xfrm>
          <a:off x="1804566" y="3460018"/>
          <a:ext cx="709537" cy="628445"/>
        </p:xfrm>
        <a:graphic>
          <a:graphicData uri="http://schemas.openxmlformats.org/presentationml/2006/ole">
            <mc:AlternateContent xmlns:mc="http://schemas.openxmlformats.org/markup-compatibility/2006">
              <mc:Choice xmlns:v="urn:schemas-microsoft-com:vml" Requires="v">
                <p:oleObj spid="_x0000_s6294" name="Equation" r:id="rId4" imgW="444240" imgH="393480" progId="Equation.DSMT4">
                  <p:embed/>
                </p:oleObj>
              </mc:Choice>
              <mc:Fallback>
                <p:oleObj name="Equation" r:id="rId4" imgW="444240" imgH="393480" progId="Equation.DSMT4">
                  <p:embed/>
                  <p:pic>
                    <p:nvPicPr>
                      <p:cNvPr id="0" name=""/>
                      <p:cNvPicPr/>
                      <p:nvPr/>
                    </p:nvPicPr>
                    <p:blipFill>
                      <a:blip r:embed="rId5"/>
                      <a:stretch>
                        <a:fillRect/>
                      </a:stretch>
                    </p:blipFill>
                    <p:spPr>
                      <a:xfrm>
                        <a:off x="1804566" y="3460018"/>
                        <a:ext cx="709537" cy="628445"/>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4E0B143D-E008-4BB8-8937-D252C5A95F6A}"/>
              </a:ext>
            </a:extLst>
          </p:cNvPr>
          <p:cNvSpPr>
            <a:spLocks noGrp="1"/>
          </p:cNvSpPr>
          <p:nvPr>
            <p:ph idx="11"/>
          </p:nvPr>
        </p:nvSpPr>
        <p:spPr>
          <a:xfrm>
            <a:off x="2590800" y="3609474"/>
            <a:ext cx="3810000" cy="457200"/>
          </a:xfrm>
        </p:spPr>
        <p:txBody>
          <a:bodyPr>
            <a:normAutofit/>
          </a:bodyPr>
          <a:lstStyle/>
          <a:p>
            <a:pPr marL="0" indent="0">
              <a:buNone/>
            </a:pPr>
            <a:r>
              <a:rPr lang="en-US" sz="1800" noProof="0" dirty="0">
                <a:latin typeface="+mn-lt"/>
              </a:rPr>
              <a:t>where </a:t>
            </a:r>
            <a:r>
              <a:rPr lang="en-US" sz="1800" i="1" noProof="0" dirty="0">
                <a:latin typeface="+mn-lt"/>
              </a:rPr>
              <a:t>k</a:t>
            </a:r>
            <a:r>
              <a:rPr lang="en-US" sz="1800" noProof="0" dirty="0">
                <a:latin typeface="+mn-lt"/>
              </a:rPr>
              <a:t> is any number greater than 1.</a:t>
            </a:r>
          </a:p>
        </p:txBody>
      </p:sp>
      <p:sp>
        <p:nvSpPr>
          <p:cNvPr id="5" name="Content Placeholder 4">
            <a:extLst>
              <a:ext uri="{FF2B5EF4-FFF2-40B4-BE49-F238E27FC236}">
                <a16:creationId xmlns:a16="http://schemas.microsoft.com/office/drawing/2014/main" id="{F422C4BB-A2CA-4423-B96F-CC30A15006B5}"/>
              </a:ext>
            </a:extLst>
          </p:cNvPr>
          <p:cNvSpPr>
            <a:spLocks noGrp="1"/>
          </p:cNvSpPr>
          <p:nvPr>
            <p:ph idx="12"/>
          </p:nvPr>
        </p:nvSpPr>
        <p:spPr>
          <a:xfrm>
            <a:off x="457200" y="4191000"/>
            <a:ext cx="8229600" cy="1387642"/>
          </a:xfrm>
        </p:spPr>
        <p:txBody>
          <a:bodyPr>
            <a:noAutofit/>
          </a:bodyPr>
          <a:lstStyle/>
          <a:p>
            <a:pPr marL="291600" lvl="1" indent="-291600">
              <a:spcBef>
                <a:spcPts val="500"/>
              </a:spcBef>
              <a:buFont typeface="Arial" panose="020B0604020202020204" pitchFamily="34" charset="0"/>
              <a:buChar char="•"/>
            </a:pPr>
            <a:r>
              <a:rPr lang="en-US" sz="1800" noProof="0" dirty="0">
                <a:latin typeface="+mn-lt"/>
              </a:rPr>
              <a:t>At least 75% of the observations fall within 2 standard deviations from the mean.</a:t>
            </a:r>
          </a:p>
          <a:p>
            <a:pPr marL="291600" lvl="1" indent="-291600">
              <a:spcBef>
                <a:spcPts val="500"/>
              </a:spcBef>
              <a:buFont typeface="Arial" panose="020B0604020202020204" pitchFamily="34" charset="0"/>
              <a:buChar char="•"/>
            </a:pPr>
            <a:r>
              <a:rPr lang="en-US" sz="1800" noProof="0" dirty="0">
                <a:latin typeface="+mn-lt"/>
              </a:rPr>
              <a:t>At least 89% of the observations fall within 3 standard deviations from the mean.</a:t>
            </a:r>
          </a:p>
          <a:p>
            <a:pPr marL="291600" lvl="1" indent="-291600">
              <a:spcBef>
                <a:spcPts val="500"/>
              </a:spcBef>
              <a:buFont typeface="Arial" panose="020B0604020202020204" pitchFamily="34" charset="0"/>
              <a:buChar char="•"/>
            </a:pPr>
            <a:r>
              <a:rPr lang="en-US" sz="1800" noProof="0" dirty="0">
                <a:latin typeface="+mn-lt"/>
              </a:rPr>
              <a:t>Applies to all variables, regardless of the shape of the distribution.</a:t>
            </a:r>
          </a:p>
          <a:p>
            <a:pPr marL="291600" lvl="1" indent="-291600">
              <a:spcBef>
                <a:spcPts val="500"/>
              </a:spcBef>
              <a:buFont typeface="Arial" panose="020B0604020202020204" pitchFamily="34" charset="0"/>
              <a:buChar char="•"/>
            </a:pPr>
            <a:r>
              <a:rPr lang="en-US" sz="1800" noProof="0" dirty="0">
                <a:latin typeface="+mn-lt"/>
              </a:rPr>
              <a:t>Conservative bounds for the percentage of observations falling into interval.</a:t>
            </a:r>
          </a:p>
        </p:txBody>
      </p:sp>
    </p:spTree>
    <p:extLst>
      <p:ext uri="{BB962C8B-B14F-4D97-AF65-F5344CB8AC3E}">
        <p14:creationId xmlns:p14="http://schemas.microsoft.com/office/powerpoint/2010/main" val="34989167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3.6 Analysis of Relative Location </a:t>
            </a:r>
            <a:r>
              <a:rPr lang="en-US" sz="1000" noProof="0" dirty="0">
                <a:latin typeface="+mn-lt"/>
              </a:rPr>
              <a:t>2</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1143000"/>
          </a:xfrm>
        </p:spPr>
        <p:txBody>
          <a:bodyPr>
            <a:noAutofit/>
          </a:bodyPr>
          <a:lstStyle/>
          <a:p>
            <a:pPr marL="0" indent="0">
              <a:buNone/>
            </a:pPr>
            <a:r>
              <a:rPr lang="en-US" sz="2200" noProof="0" dirty="0">
                <a:latin typeface="+mn-lt"/>
              </a:rPr>
              <a:t>Example: a large lecture class has 280 students. </a:t>
            </a:r>
          </a:p>
          <a:p>
            <a:pPr marL="291600" lvl="1" indent="-291600">
              <a:buFont typeface="Arial" panose="020B0604020202020204" pitchFamily="34" charset="0"/>
              <a:buChar char="•"/>
            </a:pPr>
            <a:r>
              <a:rPr lang="en-US" sz="2200" noProof="0" dirty="0">
                <a:latin typeface="+mn-lt"/>
              </a:rPr>
              <a:t>The mean score on an exam is 74 with a standard deviation of 8. </a:t>
            </a:r>
          </a:p>
          <a:p>
            <a:pPr marL="291600" lvl="1" indent="-291600">
              <a:buFont typeface="Arial" panose="020B0604020202020204" pitchFamily="34" charset="0"/>
              <a:buChar char="•"/>
            </a:pPr>
            <a:r>
              <a:rPr lang="en-US" sz="2200" noProof="0" dirty="0">
                <a:latin typeface="+mn-lt"/>
              </a:rPr>
              <a:t>At least how many students scored within 58 and 90?</a:t>
            </a:r>
          </a:p>
        </p:txBody>
      </p:sp>
      <p:sp>
        <p:nvSpPr>
          <p:cNvPr id="4" name="Content Placeholder 3">
            <a:extLst>
              <a:ext uri="{FF2B5EF4-FFF2-40B4-BE49-F238E27FC236}">
                <a16:creationId xmlns:a16="http://schemas.microsoft.com/office/drawing/2014/main" id="{0E5DCDEB-8B95-462C-BDD3-F6257CB73149}"/>
              </a:ext>
            </a:extLst>
          </p:cNvPr>
          <p:cNvSpPr>
            <a:spLocks noGrp="1"/>
          </p:cNvSpPr>
          <p:nvPr>
            <p:ph idx="10"/>
          </p:nvPr>
        </p:nvSpPr>
        <p:spPr>
          <a:xfrm>
            <a:off x="457200" y="2895600"/>
            <a:ext cx="8229600" cy="1219199"/>
          </a:xfrm>
        </p:spPr>
        <p:txBody>
          <a:bodyPr>
            <a:noAutofit/>
          </a:bodyPr>
          <a:lstStyle/>
          <a:p>
            <a:pPr marL="0" indent="0">
              <a:buNone/>
            </a:pPr>
            <a:r>
              <a:rPr lang="en-US" sz="2200" noProof="0" dirty="0">
                <a:latin typeface="+mn-lt"/>
              </a:rPr>
              <a:t>58 and 90 are two standard deviations below and above the mean.</a:t>
            </a:r>
          </a:p>
          <a:p>
            <a:pPr marL="291600" lvl="1" indent="-291600">
              <a:buFont typeface="Arial" panose="020B0604020202020204" pitchFamily="34" charset="0"/>
              <a:buChar char="•"/>
            </a:pPr>
            <a:r>
              <a:rPr lang="en-US" sz="2200" noProof="0" dirty="0">
                <a:latin typeface="+mn-lt"/>
              </a:rPr>
              <a:t>58 = 74 </a:t>
            </a:r>
            <a:r>
              <a:rPr lang="en-US" sz="2200" noProof="0" dirty="0">
                <a:latin typeface="+mn-lt"/>
                <a:cs typeface="Calibri" panose="020F0502020204030204" pitchFamily="34" charset="0"/>
              </a:rPr>
              <a:t>− 2 </a:t>
            </a:r>
            <a:r>
              <a:rPr lang="en-US" sz="2200" noProof="0" dirty="0">
                <a:latin typeface="+mn-lt"/>
                <a:cs typeface="Arial" panose="020B0604020202020204" pitchFamily="34" charset="0"/>
              </a:rPr>
              <a:t>× 8.</a:t>
            </a:r>
            <a:endParaRPr lang="en-US" sz="2200" noProof="0" dirty="0">
              <a:latin typeface="+mn-lt"/>
            </a:endParaRPr>
          </a:p>
          <a:p>
            <a:pPr marL="291600" lvl="1" indent="-291600">
              <a:buFont typeface="Arial" panose="020B0604020202020204" pitchFamily="34" charset="0"/>
              <a:buChar char="•"/>
            </a:pPr>
            <a:r>
              <a:rPr lang="en-US" sz="2200" noProof="0" dirty="0">
                <a:latin typeface="+mn-lt"/>
              </a:rPr>
              <a:t>90 = 74 </a:t>
            </a:r>
            <a:r>
              <a:rPr lang="en-US" sz="2200" noProof="0" dirty="0">
                <a:latin typeface="+mn-lt"/>
                <a:cs typeface="Calibri" panose="020F0502020204030204" pitchFamily="34" charset="0"/>
              </a:rPr>
              <a:t>+ 2 </a:t>
            </a:r>
            <a:r>
              <a:rPr lang="en-US" sz="2200" noProof="0" dirty="0">
                <a:latin typeface="+mn-lt"/>
                <a:cs typeface="Arial" panose="020B0604020202020204" pitchFamily="34" charset="0"/>
              </a:rPr>
              <a:t>× 8.</a:t>
            </a:r>
            <a:endParaRPr lang="en-US" sz="2200" noProof="0" dirty="0">
              <a:latin typeface="+mn-lt"/>
            </a:endParaRPr>
          </a:p>
        </p:txBody>
      </p:sp>
      <p:graphicFrame>
        <p:nvGraphicFramePr>
          <p:cNvPr id="2" name="Object 1">
            <a:extLst>
              <a:ext uri="{FF2B5EF4-FFF2-40B4-BE49-F238E27FC236}">
                <a16:creationId xmlns:a16="http://schemas.microsoft.com/office/drawing/2014/main" id="{B64123FE-A60E-4E47-BA9E-F392252B747E}"/>
              </a:ext>
            </a:extLst>
          </p:cNvPr>
          <p:cNvGraphicFramePr>
            <a:graphicFrameLocks noChangeAspect="1"/>
          </p:cNvGraphicFramePr>
          <p:nvPr>
            <p:extLst>
              <p:ext uri="{D42A27DB-BD31-4B8C-83A1-F6EECF244321}">
                <p14:modId xmlns:p14="http://schemas.microsoft.com/office/powerpoint/2010/main" val="1203895601"/>
              </p:ext>
            </p:extLst>
          </p:nvPr>
        </p:nvGraphicFramePr>
        <p:xfrm>
          <a:off x="506125" y="4186179"/>
          <a:ext cx="2770475" cy="766821"/>
        </p:xfrm>
        <a:graphic>
          <a:graphicData uri="http://schemas.openxmlformats.org/presentationml/2006/ole">
            <mc:AlternateContent xmlns:mc="http://schemas.openxmlformats.org/markup-compatibility/2006">
              <mc:Choice xmlns:v="urn:schemas-microsoft-com:vml" Requires="v">
                <p:oleObj spid="_x0000_s7317" name="Equation" r:id="rId4" imgW="1422360" imgH="393480" progId="Equation.DSMT4">
                  <p:embed/>
                </p:oleObj>
              </mc:Choice>
              <mc:Fallback>
                <p:oleObj name="Equation" r:id="rId4" imgW="1422360" imgH="393480" progId="Equation.DSMT4">
                  <p:embed/>
                  <p:pic>
                    <p:nvPicPr>
                      <p:cNvPr id="0" name=""/>
                      <p:cNvPicPr/>
                      <p:nvPr/>
                    </p:nvPicPr>
                    <p:blipFill>
                      <a:blip r:embed="rId5"/>
                      <a:stretch>
                        <a:fillRect/>
                      </a:stretch>
                    </p:blipFill>
                    <p:spPr>
                      <a:xfrm>
                        <a:off x="506125" y="4186179"/>
                        <a:ext cx="2770475" cy="766821"/>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97B1BC70-819D-4C9A-A247-1D774A6B11A8}"/>
              </a:ext>
            </a:extLst>
          </p:cNvPr>
          <p:cNvSpPr>
            <a:spLocks noGrp="1"/>
          </p:cNvSpPr>
          <p:nvPr>
            <p:ph idx="11"/>
          </p:nvPr>
        </p:nvSpPr>
        <p:spPr>
          <a:xfrm>
            <a:off x="457200" y="5029200"/>
            <a:ext cx="8229600" cy="914399"/>
          </a:xfrm>
        </p:spPr>
        <p:txBody>
          <a:bodyPr>
            <a:normAutofit fontScale="70000" lnSpcReduction="20000"/>
          </a:bodyPr>
          <a:lstStyle/>
          <a:p>
            <a:pPr marL="0" indent="0">
              <a:buNone/>
            </a:pPr>
            <a:r>
              <a:rPr lang="en-US" noProof="0" dirty="0">
                <a:latin typeface="+mn-lt"/>
              </a:rPr>
              <a:t>At least 75% of the scores will fall within 58 and 90.</a:t>
            </a:r>
          </a:p>
          <a:p>
            <a:pPr marL="0" indent="0">
              <a:buNone/>
            </a:pPr>
            <a:r>
              <a:rPr lang="en-US" noProof="0" dirty="0">
                <a:latin typeface="+mn-lt"/>
              </a:rPr>
              <a:t>At least 75% of 280 students, or 210 students, scored within 58 and 90.</a:t>
            </a:r>
          </a:p>
        </p:txBody>
      </p:sp>
    </p:spTree>
    <p:extLst>
      <p:ext uri="{BB962C8B-B14F-4D97-AF65-F5344CB8AC3E}">
        <p14:creationId xmlns:p14="http://schemas.microsoft.com/office/powerpoint/2010/main" val="36705128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1C650-D7B5-4F3A-A029-EDFF8BBA575E}"/>
              </a:ext>
            </a:extLst>
          </p:cNvPr>
          <p:cNvSpPr>
            <a:spLocks noGrp="1"/>
          </p:cNvSpPr>
          <p:nvPr>
            <p:ph type="title"/>
          </p:nvPr>
        </p:nvSpPr>
        <p:spPr>
          <a:xfrm>
            <a:off x="457200" y="228600"/>
            <a:ext cx="8229600" cy="730439"/>
          </a:xfrm>
        </p:spPr>
        <p:txBody>
          <a:bodyPr/>
          <a:lstStyle/>
          <a:p>
            <a:r>
              <a:rPr lang="en-US" noProof="0" dirty="0">
                <a:latin typeface="+mn-lt"/>
              </a:rPr>
              <a:t>3.6 Analysis of Relative Location </a:t>
            </a:r>
            <a:r>
              <a:rPr lang="en-US" sz="1000" noProof="0" dirty="0">
                <a:latin typeface="+mn-lt"/>
              </a:rPr>
              <a:t>3</a:t>
            </a:r>
          </a:p>
        </p:txBody>
      </p:sp>
      <p:sp>
        <p:nvSpPr>
          <p:cNvPr id="4" name="Content Placeholder 3">
            <a:extLst>
              <a:ext uri="{FF2B5EF4-FFF2-40B4-BE49-F238E27FC236}">
                <a16:creationId xmlns:a16="http://schemas.microsoft.com/office/drawing/2014/main" id="{4E2D4349-C141-4CC6-BCAD-008B317F7CF3}"/>
              </a:ext>
            </a:extLst>
          </p:cNvPr>
          <p:cNvSpPr>
            <a:spLocks noGrp="1"/>
          </p:cNvSpPr>
          <p:nvPr>
            <p:ph idx="10"/>
          </p:nvPr>
        </p:nvSpPr>
        <p:spPr>
          <a:xfrm>
            <a:off x="457200" y="1050230"/>
            <a:ext cx="8077200" cy="1855930"/>
          </a:xfrm>
        </p:spPr>
        <p:txBody>
          <a:bodyPr>
            <a:normAutofit fontScale="85000" lnSpcReduction="20000"/>
          </a:bodyPr>
          <a:lstStyle/>
          <a:p>
            <a:pPr marL="0" indent="0">
              <a:buNone/>
            </a:pPr>
            <a:r>
              <a:rPr lang="en-US" sz="2400" noProof="0" dirty="0">
                <a:latin typeface="+mn-lt"/>
              </a:rPr>
              <a:t>Chebyshev’s Theorem gives a conservative bound, the empirical rule makes more precise statements.</a:t>
            </a:r>
          </a:p>
          <a:p>
            <a:pPr marL="0" indent="0">
              <a:buNone/>
            </a:pPr>
            <a:r>
              <a:rPr lang="en-US" sz="2400" noProof="0" dirty="0">
                <a:latin typeface="+mn-lt"/>
              </a:rPr>
              <a:t>Assume the observations are drawn from a relatively symmetric and bell-shaped distribution.</a:t>
            </a:r>
          </a:p>
          <a:p>
            <a:pPr marL="291600" lvl="1" indent="-291600">
              <a:lnSpc>
                <a:spcPct val="120000"/>
              </a:lnSpc>
              <a:spcBef>
                <a:spcPts val="500"/>
              </a:spcBef>
              <a:buFont typeface="Arial" panose="020B0604020202020204" pitchFamily="34" charset="0"/>
              <a:buChar char="•"/>
            </a:pPr>
            <a:r>
              <a:rPr lang="en-US" sz="2100" noProof="0" dirty="0">
                <a:latin typeface="+mn-lt"/>
              </a:rPr>
              <a:t>Inspection of a histogram.</a:t>
            </a:r>
          </a:p>
          <a:p>
            <a:pPr marL="291600" lvl="1" indent="-291600">
              <a:lnSpc>
                <a:spcPct val="120000"/>
              </a:lnSpc>
              <a:spcBef>
                <a:spcPts val="500"/>
              </a:spcBef>
              <a:buFont typeface="Arial" panose="020B0604020202020204" pitchFamily="34" charset="0"/>
              <a:buChar char="•"/>
            </a:pPr>
            <a:r>
              <a:rPr lang="en-US" sz="2100" noProof="0" dirty="0">
                <a:latin typeface="+mn-lt"/>
              </a:rPr>
              <a:t>Other numerical measures (for example, skewness).</a:t>
            </a:r>
          </a:p>
        </p:txBody>
      </p:sp>
      <p:sp>
        <p:nvSpPr>
          <p:cNvPr id="7" name="Content Placeholder 6">
            <a:extLst>
              <a:ext uri="{FF2B5EF4-FFF2-40B4-BE49-F238E27FC236}">
                <a16:creationId xmlns:a16="http://schemas.microsoft.com/office/drawing/2014/main" id="{2F7E5296-56ED-4C15-BA3E-71EF581BC674}"/>
              </a:ext>
            </a:extLst>
          </p:cNvPr>
          <p:cNvSpPr>
            <a:spLocks noGrp="1"/>
          </p:cNvSpPr>
          <p:nvPr>
            <p:ph idx="13"/>
          </p:nvPr>
        </p:nvSpPr>
        <p:spPr>
          <a:xfrm>
            <a:off x="457200" y="3079561"/>
            <a:ext cx="8229600" cy="730439"/>
          </a:xfrm>
        </p:spPr>
        <p:txBody>
          <a:bodyPr>
            <a:normAutofit/>
          </a:bodyPr>
          <a:lstStyle/>
          <a:p>
            <a:pPr marL="0" indent="0">
              <a:buNone/>
            </a:pPr>
            <a:r>
              <a:rPr lang="en-US" sz="2000" noProof="0" dirty="0">
                <a:latin typeface="+mn-lt"/>
                <a:cs typeface="Gisha" panose="020B0604020202020204" pitchFamily="34" charset="-79"/>
              </a:rPr>
              <a:t>The empirical rule provides the approximate percentage of observations that fall within a specified number of standard deviations from the mean.</a:t>
            </a:r>
          </a:p>
        </p:txBody>
      </p:sp>
      <p:sp>
        <p:nvSpPr>
          <p:cNvPr id="8" name="Content Placeholder 7">
            <a:extLst>
              <a:ext uri="{FF2B5EF4-FFF2-40B4-BE49-F238E27FC236}">
                <a16:creationId xmlns:a16="http://schemas.microsoft.com/office/drawing/2014/main" id="{8CD655AE-8014-4E1F-AB80-C930711DAE57}"/>
              </a:ext>
            </a:extLst>
          </p:cNvPr>
          <p:cNvSpPr>
            <a:spLocks noGrp="1"/>
          </p:cNvSpPr>
          <p:nvPr>
            <p:ph idx="14"/>
          </p:nvPr>
        </p:nvSpPr>
        <p:spPr>
          <a:xfrm>
            <a:off x="457200" y="3901190"/>
            <a:ext cx="8305800" cy="403695"/>
          </a:xfrm>
        </p:spPr>
        <p:txBody>
          <a:bodyPr>
            <a:normAutofit/>
          </a:bodyPr>
          <a:lstStyle/>
          <a:p>
            <a:pPr marL="291600" indent="-291600">
              <a:spcBef>
                <a:spcPts val="500"/>
              </a:spcBef>
            </a:pPr>
            <a:r>
              <a:rPr lang="en-US" sz="1800" noProof="0" dirty="0">
                <a:latin typeface="+mn-lt"/>
              </a:rPr>
              <a:t>Approximately 68% of all observations fall in the interval</a:t>
            </a:r>
          </a:p>
        </p:txBody>
      </p:sp>
      <p:graphicFrame>
        <p:nvGraphicFramePr>
          <p:cNvPr id="13" name="Object 10">
            <a:extLst>
              <a:ext uri="{FF2B5EF4-FFF2-40B4-BE49-F238E27FC236}">
                <a16:creationId xmlns:a16="http://schemas.microsoft.com/office/drawing/2014/main" id="{036E6030-6810-4F6C-A704-611AC4447BB5}"/>
              </a:ext>
            </a:extLst>
          </p:cNvPr>
          <p:cNvGraphicFramePr>
            <a:graphicFrameLocks noChangeAspect="1"/>
          </p:cNvGraphicFramePr>
          <p:nvPr>
            <p:extLst>
              <p:ext uri="{D42A27DB-BD31-4B8C-83A1-F6EECF244321}">
                <p14:modId xmlns:p14="http://schemas.microsoft.com/office/powerpoint/2010/main" val="3446380752"/>
              </p:ext>
            </p:extLst>
          </p:nvPr>
        </p:nvGraphicFramePr>
        <p:xfrm>
          <a:off x="6166033" y="3955684"/>
          <a:ext cx="596900" cy="266700"/>
        </p:xfrm>
        <a:graphic>
          <a:graphicData uri="http://schemas.openxmlformats.org/presentationml/2006/ole">
            <mc:AlternateContent xmlns:mc="http://schemas.openxmlformats.org/markup-compatibility/2006">
              <mc:Choice xmlns:v="urn:schemas-microsoft-com:vml" Requires="v">
                <p:oleObj spid="_x0000_s22835" name="Equation" r:id="rId3" imgW="368280" imgH="164880" progId="Equation.DSMT4">
                  <p:embed/>
                </p:oleObj>
              </mc:Choice>
              <mc:Fallback>
                <p:oleObj name="Equation" r:id="rId3" imgW="368280" imgH="164880" progId="Equation.DSMT4">
                  <p:embed/>
                  <p:pic>
                    <p:nvPicPr>
                      <p:cNvPr id="12" name="Content Placeholder 10">
                        <a:extLst>
                          <a:ext uri="{FF2B5EF4-FFF2-40B4-BE49-F238E27FC236}">
                            <a16:creationId xmlns:a16="http://schemas.microsoft.com/office/drawing/2014/main" id="{8C452066-113D-4BD5-AFE7-4B466A5AD0D1}"/>
                          </a:ext>
                        </a:extLst>
                      </p:cNvPr>
                      <p:cNvPicPr/>
                      <p:nvPr/>
                    </p:nvPicPr>
                    <p:blipFill>
                      <a:blip r:embed="rId4"/>
                      <a:stretch>
                        <a:fillRect/>
                      </a:stretch>
                    </p:blipFill>
                    <p:spPr>
                      <a:xfrm>
                        <a:off x="6166033" y="3955684"/>
                        <a:ext cx="596900" cy="266700"/>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9F9DD1D6-0240-4298-9247-50589B603DA7}"/>
              </a:ext>
            </a:extLst>
          </p:cNvPr>
          <p:cNvSpPr>
            <a:spLocks noGrp="1"/>
          </p:cNvSpPr>
          <p:nvPr>
            <p:ph idx="11"/>
          </p:nvPr>
        </p:nvSpPr>
        <p:spPr>
          <a:xfrm>
            <a:off x="457200" y="4336447"/>
            <a:ext cx="8229600" cy="403695"/>
          </a:xfrm>
        </p:spPr>
        <p:txBody>
          <a:bodyPr>
            <a:normAutofit/>
          </a:bodyPr>
          <a:lstStyle/>
          <a:p>
            <a:pPr marL="291600" indent="-291600">
              <a:spcBef>
                <a:spcPts val="500"/>
              </a:spcBef>
            </a:pPr>
            <a:r>
              <a:rPr lang="en-US" sz="1800" noProof="0" dirty="0">
                <a:latin typeface="+mn-lt"/>
              </a:rPr>
              <a:t>Approximately 95% of all observations fall in the interval</a:t>
            </a:r>
          </a:p>
        </p:txBody>
      </p:sp>
      <p:graphicFrame>
        <p:nvGraphicFramePr>
          <p:cNvPr id="12" name="Object 1">
            <a:extLst>
              <a:ext uri="{FF2B5EF4-FFF2-40B4-BE49-F238E27FC236}">
                <a16:creationId xmlns:a16="http://schemas.microsoft.com/office/drawing/2014/main" id="{8C452066-113D-4BD5-AFE7-4B466A5AD0D1}"/>
              </a:ext>
            </a:extLst>
          </p:cNvPr>
          <p:cNvGraphicFramePr>
            <a:graphicFrameLocks noChangeAspect="1"/>
          </p:cNvGraphicFramePr>
          <p:nvPr>
            <p:extLst>
              <p:ext uri="{D42A27DB-BD31-4B8C-83A1-F6EECF244321}">
                <p14:modId xmlns:p14="http://schemas.microsoft.com/office/powerpoint/2010/main" val="3801820146"/>
              </p:ext>
            </p:extLst>
          </p:nvPr>
        </p:nvGraphicFramePr>
        <p:xfrm>
          <a:off x="6135688" y="4381085"/>
          <a:ext cx="719137" cy="287338"/>
        </p:xfrm>
        <a:graphic>
          <a:graphicData uri="http://schemas.openxmlformats.org/presentationml/2006/ole">
            <mc:AlternateContent xmlns:mc="http://schemas.openxmlformats.org/markup-compatibility/2006">
              <mc:Choice xmlns:v="urn:schemas-microsoft-com:vml" Requires="v">
                <p:oleObj spid="_x0000_s22836" name="Equation" r:id="rId5" imgW="444240" imgH="177480" progId="Equation.DSMT4">
                  <p:embed/>
                </p:oleObj>
              </mc:Choice>
              <mc:Fallback>
                <p:oleObj name="Equation" r:id="rId5" imgW="444240" imgH="177480" progId="Equation.DSMT4">
                  <p:embed/>
                  <p:pic>
                    <p:nvPicPr>
                      <p:cNvPr id="11" name="Content Placeholder 10">
                        <a:extLst>
                          <a:ext uri="{FF2B5EF4-FFF2-40B4-BE49-F238E27FC236}">
                            <a16:creationId xmlns:a16="http://schemas.microsoft.com/office/drawing/2014/main" id="{E990F624-C681-4B7E-94F0-CA0E8ED0B619}"/>
                          </a:ext>
                        </a:extLst>
                      </p:cNvPr>
                      <p:cNvPicPr/>
                      <p:nvPr/>
                    </p:nvPicPr>
                    <p:blipFill>
                      <a:blip r:embed="rId6"/>
                      <a:stretch>
                        <a:fillRect/>
                      </a:stretch>
                    </p:blipFill>
                    <p:spPr>
                      <a:xfrm>
                        <a:off x="6135688" y="4381085"/>
                        <a:ext cx="719137" cy="287338"/>
                      </a:xfrm>
                      <a:prstGeom prst="rect">
                        <a:avLst/>
                      </a:prstGeom>
                    </p:spPr>
                  </p:pic>
                </p:oleObj>
              </mc:Fallback>
            </mc:AlternateContent>
          </a:graphicData>
        </a:graphic>
      </p:graphicFrame>
      <p:sp>
        <p:nvSpPr>
          <p:cNvPr id="9" name="Content Placeholder 8">
            <a:extLst>
              <a:ext uri="{FF2B5EF4-FFF2-40B4-BE49-F238E27FC236}">
                <a16:creationId xmlns:a16="http://schemas.microsoft.com/office/drawing/2014/main" id="{0FE732C6-D5B6-498E-B822-21EF1F7D27D9}"/>
              </a:ext>
            </a:extLst>
          </p:cNvPr>
          <p:cNvSpPr>
            <a:spLocks noGrp="1"/>
          </p:cNvSpPr>
          <p:nvPr>
            <p:ph idx="15"/>
          </p:nvPr>
        </p:nvSpPr>
        <p:spPr>
          <a:xfrm>
            <a:off x="457200" y="4724399"/>
            <a:ext cx="7543800" cy="488761"/>
          </a:xfrm>
        </p:spPr>
        <p:txBody>
          <a:bodyPr>
            <a:normAutofit/>
          </a:bodyPr>
          <a:lstStyle/>
          <a:p>
            <a:pPr marL="291600" indent="-291600">
              <a:spcBef>
                <a:spcPts val="500"/>
              </a:spcBef>
            </a:pPr>
            <a:r>
              <a:rPr lang="en-US" sz="1800" noProof="0" dirty="0">
                <a:latin typeface="+mn-lt"/>
              </a:rPr>
              <a:t>Almost all </a:t>
            </a:r>
            <a:r>
              <a:rPr lang="en-US" sz="1800" noProof="0" dirty="0" err="1">
                <a:latin typeface="+mn-lt"/>
              </a:rPr>
              <a:t>all</a:t>
            </a:r>
            <a:r>
              <a:rPr lang="en-US" sz="1800" noProof="0" dirty="0">
                <a:latin typeface="+mn-lt"/>
              </a:rPr>
              <a:t> observations fall in the interval</a:t>
            </a:r>
          </a:p>
        </p:txBody>
      </p:sp>
      <p:graphicFrame>
        <p:nvGraphicFramePr>
          <p:cNvPr id="11" name="Object 2">
            <a:extLst>
              <a:ext uri="{FF2B5EF4-FFF2-40B4-BE49-F238E27FC236}">
                <a16:creationId xmlns:a16="http://schemas.microsoft.com/office/drawing/2014/main" id="{E990F624-C681-4B7E-94F0-CA0E8ED0B619}"/>
              </a:ext>
            </a:extLst>
          </p:cNvPr>
          <p:cNvGraphicFramePr>
            <a:graphicFrameLocks noGrp="1" noChangeAspect="1"/>
          </p:cNvGraphicFramePr>
          <p:nvPr>
            <p:ph idx="1"/>
            <p:extLst>
              <p:ext uri="{D42A27DB-BD31-4B8C-83A1-F6EECF244321}">
                <p14:modId xmlns:p14="http://schemas.microsoft.com/office/powerpoint/2010/main" val="3505645343"/>
              </p:ext>
            </p:extLst>
          </p:nvPr>
        </p:nvGraphicFramePr>
        <p:xfrm>
          <a:off x="4999220" y="4751761"/>
          <a:ext cx="698097" cy="287997"/>
        </p:xfrm>
        <a:graphic>
          <a:graphicData uri="http://schemas.openxmlformats.org/presentationml/2006/ole">
            <mc:AlternateContent xmlns:mc="http://schemas.openxmlformats.org/markup-compatibility/2006">
              <mc:Choice xmlns:v="urn:schemas-microsoft-com:vml" Requires="v">
                <p:oleObj spid="_x0000_s22837" name="Equation" r:id="rId7" imgW="431640" imgH="177480" progId="Equation.DSMT4">
                  <p:embed/>
                </p:oleObj>
              </mc:Choice>
              <mc:Fallback>
                <p:oleObj name="Equation" r:id="rId7" imgW="431640" imgH="177480" progId="Equation.DSMT4">
                  <p:embed/>
                  <p:pic>
                    <p:nvPicPr>
                      <p:cNvPr id="0" name=""/>
                      <p:cNvPicPr/>
                      <p:nvPr/>
                    </p:nvPicPr>
                    <p:blipFill>
                      <a:blip r:embed="rId8"/>
                      <a:stretch>
                        <a:fillRect/>
                      </a:stretch>
                    </p:blipFill>
                    <p:spPr>
                      <a:xfrm>
                        <a:off x="4999220" y="4751761"/>
                        <a:ext cx="698097" cy="287997"/>
                      </a:xfrm>
                      <a:prstGeom prst="rect">
                        <a:avLst/>
                      </a:prstGeom>
                    </p:spPr>
                  </p:pic>
                </p:oleObj>
              </mc:Fallback>
            </mc:AlternateContent>
          </a:graphicData>
        </a:graphic>
      </p:graphicFrame>
      <p:sp>
        <p:nvSpPr>
          <p:cNvPr id="6" name="Content Placeholder 5">
            <a:extLst>
              <a:ext uri="{FF2B5EF4-FFF2-40B4-BE49-F238E27FC236}">
                <a16:creationId xmlns:a16="http://schemas.microsoft.com/office/drawing/2014/main" id="{F8907E84-427F-4B06-B793-A3A4956B91E9}"/>
              </a:ext>
            </a:extLst>
          </p:cNvPr>
          <p:cNvSpPr>
            <a:spLocks noGrp="1"/>
          </p:cNvSpPr>
          <p:nvPr>
            <p:ph idx="12"/>
          </p:nvPr>
        </p:nvSpPr>
        <p:spPr>
          <a:xfrm>
            <a:off x="457200" y="5213161"/>
            <a:ext cx="8305800" cy="730439"/>
          </a:xfrm>
        </p:spPr>
        <p:txBody>
          <a:bodyPr>
            <a:normAutofit/>
          </a:bodyPr>
          <a:lstStyle/>
          <a:p>
            <a:pPr marL="0" indent="0">
              <a:buNone/>
            </a:pPr>
            <a:r>
              <a:rPr lang="en-US" sz="2000" noProof="0" dirty="0">
                <a:latin typeface="+mn-lt"/>
                <a:ea typeface="Cambria Math" panose="02040503050406030204" pitchFamily="18" charset="0"/>
              </a:rPr>
              <a:t>If the distribution is symmetric and bell-shaped, the empirical rule is preferable to Chebyshev’s Theorem.</a:t>
            </a:r>
            <a:endParaRPr lang="en-US" sz="2000" noProof="0" dirty="0">
              <a:latin typeface="+mn-lt"/>
            </a:endParaRPr>
          </a:p>
        </p:txBody>
      </p:sp>
    </p:spTree>
    <p:extLst>
      <p:ext uri="{BB962C8B-B14F-4D97-AF65-F5344CB8AC3E}">
        <p14:creationId xmlns:p14="http://schemas.microsoft.com/office/powerpoint/2010/main" val="4498595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0" y="0"/>
            <a:ext cx="9144000" cy="838200"/>
          </a:xfrm>
        </p:spPr>
        <p:txBody>
          <a:bodyPr>
            <a:noAutofit/>
          </a:bodyPr>
          <a:lstStyle/>
          <a:p>
            <a:r>
              <a:rPr lang="en-US" sz="3600" noProof="0" dirty="0">
                <a:latin typeface="+mn-lt"/>
              </a:rPr>
              <a:t>3.6 Analysis of Relative Location </a:t>
            </a:r>
            <a:r>
              <a:rPr lang="en-US" sz="1000" noProof="0" dirty="0">
                <a:latin typeface="+mn-lt"/>
              </a:rPr>
              <a:t>4</a:t>
            </a:r>
            <a:endParaRPr lang="en-US" sz="1000" noProof="0" dirty="0">
              <a:solidFill>
                <a:srgbClr val="1F4984"/>
              </a:solidFill>
              <a:latin typeface="+mn-lt"/>
            </a:endParaRPr>
          </a:p>
        </p:txBody>
      </p:sp>
      <p:pic>
        <p:nvPicPr>
          <p:cNvPr id="2" name="Picture 1" descr="Graphical description of the empirical rule.">
            <a:extLst>
              <a:ext uri="{FF2B5EF4-FFF2-40B4-BE49-F238E27FC236}">
                <a16:creationId xmlns:a16="http://schemas.microsoft.com/office/drawing/2014/main" id="{EB024816-5CE8-7F43-B250-4BCA929D9745}"/>
              </a:ext>
            </a:extLst>
          </p:cNvPr>
          <p:cNvPicPr>
            <a:picLocks noChangeAspect="1"/>
          </p:cNvPicPr>
          <p:nvPr/>
        </p:nvPicPr>
        <p:blipFill>
          <a:blip r:embed="rId3"/>
          <a:stretch>
            <a:fillRect/>
          </a:stretch>
        </p:blipFill>
        <p:spPr>
          <a:xfrm>
            <a:off x="1546650" y="1143000"/>
            <a:ext cx="5669701" cy="4156182"/>
          </a:xfrm>
          <a:prstGeom prst="trapezoid">
            <a:avLst/>
          </a:prstGeom>
        </p:spPr>
      </p:pic>
      <p:sp>
        <p:nvSpPr>
          <p:cNvPr id="4" name="Content Placeholder 4">
            <a:extLst>
              <a:ext uri="{FF2B5EF4-FFF2-40B4-BE49-F238E27FC236}">
                <a16:creationId xmlns:a16="http://schemas.microsoft.com/office/drawing/2014/main" id="{32EA04A3-A287-4B30-9C7B-68F728FBB933}"/>
              </a:ext>
            </a:extLst>
          </p:cNvPr>
          <p:cNvSpPr>
            <a:spLocks noGrp="1"/>
          </p:cNvSpPr>
          <p:nvPr>
            <p:ph idx="10"/>
          </p:nvPr>
        </p:nvSpPr>
        <p:spPr>
          <a:xfrm>
            <a:off x="838200" y="5626886"/>
            <a:ext cx="6934200" cy="304802"/>
          </a:xfrm>
        </p:spPr>
        <p:txBody>
          <a:bodyPr>
            <a:normAutofit/>
          </a:bodyPr>
          <a:lstStyle/>
          <a:p>
            <a:pPr marL="0" indent="0" algn="ctr">
              <a:buNone/>
            </a:pPr>
            <a:r>
              <a:rPr lang="en-US" sz="1200" dirty="0">
                <a:latin typeface="+mn-lt"/>
                <a:hlinkClick r:id="rId4" action="ppaction://hlinksldjump"/>
              </a:rPr>
              <a:t>Access the text alternative for slide images.</a:t>
            </a:r>
            <a:endParaRPr lang="en-US" sz="1200" noProof="0" dirty="0">
              <a:latin typeface="+mn-lt"/>
            </a:endParaRPr>
          </a:p>
        </p:txBody>
      </p:sp>
    </p:spTree>
    <p:extLst>
      <p:ext uri="{BB962C8B-B14F-4D97-AF65-F5344CB8AC3E}">
        <p14:creationId xmlns:p14="http://schemas.microsoft.com/office/powerpoint/2010/main" val="33583338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3.6 Analysis of Relative Location </a:t>
            </a:r>
            <a:r>
              <a:rPr lang="en-US" sz="1000" noProof="0" dirty="0">
                <a:latin typeface="+mn-lt"/>
              </a:rPr>
              <a:t>5</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1600199"/>
          </a:xfrm>
        </p:spPr>
        <p:txBody>
          <a:bodyPr>
            <a:normAutofit/>
          </a:bodyPr>
          <a:lstStyle/>
          <a:p>
            <a:pPr marL="0" indent="0">
              <a:buNone/>
            </a:pPr>
            <a:r>
              <a:rPr lang="en-US" sz="2000" noProof="0" dirty="0">
                <a:latin typeface="+mn-lt"/>
              </a:rPr>
              <a:t>Example: a large lecture class has 280 students. </a:t>
            </a:r>
          </a:p>
          <a:p>
            <a:pPr marL="291600" lvl="1" indent="-291600">
              <a:spcBef>
                <a:spcPts val="500"/>
              </a:spcBef>
              <a:buFont typeface="Arial" panose="020B0604020202020204" pitchFamily="34" charset="0"/>
              <a:buChar char="•"/>
            </a:pPr>
            <a:r>
              <a:rPr lang="en-US" sz="1800" noProof="0" dirty="0">
                <a:latin typeface="+mn-lt"/>
              </a:rPr>
              <a:t>The mean score on an exam is 74 with a standard deviation of 8. </a:t>
            </a:r>
          </a:p>
          <a:p>
            <a:pPr marL="291600" lvl="1" indent="-291600">
              <a:spcBef>
                <a:spcPts val="500"/>
              </a:spcBef>
              <a:buFont typeface="Arial" panose="020B0604020202020204" pitchFamily="34" charset="0"/>
              <a:buChar char="•"/>
            </a:pPr>
            <a:r>
              <a:rPr lang="en-US" sz="1800" noProof="0" dirty="0">
                <a:latin typeface="+mn-lt"/>
              </a:rPr>
              <a:t>Approximately how many students scored within 58 and 90?</a:t>
            </a:r>
          </a:p>
          <a:p>
            <a:pPr marL="291600" lvl="1" indent="-291600">
              <a:spcBef>
                <a:spcPts val="500"/>
              </a:spcBef>
              <a:buFont typeface="Arial" panose="020B0604020202020204" pitchFamily="34" charset="0"/>
              <a:buChar char="•"/>
            </a:pPr>
            <a:r>
              <a:rPr lang="en-US" sz="1800" noProof="0" dirty="0">
                <a:latin typeface="+mn-lt"/>
              </a:rPr>
              <a:t>Approximately how many students scored more than 90?</a:t>
            </a:r>
          </a:p>
        </p:txBody>
      </p:sp>
      <p:sp>
        <p:nvSpPr>
          <p:cNvPr id="2" name="Content Placeholder 1">
            <a:extLst>
              <a:ext uri="{FF2B5EF4-FFF2-40B4-BE49-F238E27FC236}">
                <a16:creationId xmlns:a16="http://schemas.microsoft.com/office/drawing/2014/main" id="{03D42B1C-7DA3-4737-B39B-642BC399168A}"/>
              </a:ext>
            </a:extLst>
          </p:cNvPr>
          <p:cNvSpPr>
            <a:spLocks noGrp="1"/>
          </p:cNvSpPr>
          <p:nvPr>
            <p:ph idx="10"/>
          </p:nvPr>
        </p:nvSpPr>
        <p:spPr>
          <a:xfrm>
            <a:off x="457200" y="3124201"/>
            <a:ext cx="8229600" cy="2514599"/>
          </a:xfrm>
        </p:spPr>
        <p:txBody>
          <a:bodyPr>
            <a:normAutofit/>
          </a:bodyPr>
          <a:lstStyle/>
          <a:p>
            <a:pPr marL="0" indent="0">
              <a:buNone/>
            </a:pPr>
            <a:r>
              <a:rPr lang="en-US" sz="2000" noProof="0" dirty="0">
                <a:latin typeface="+mn-lt"/>
              </a:rPr>
              <a:t>58 and 90 are two standard deviations below and above the mean. </a:t>
            </a:r>
          </a:p>
          <a:p>
            <a:pPr marL="0" indent="0">
              <a:buNone/>
            </a:pPr>
            <a:r>
              <a:rPr lang="en-US" sz="2000" noProof="0" dirty="0">
                <a:latin typeface="+mn-lt"/>
              </a:rPr>
              <a:t>So about 95% of 280 students, or 266, scored within 58 and 90.</a:t>
            </a:r>
          </a:p>
          <a:p>
            <a:pPr marL="0" indent="0">
              <a:buNone/>
            </a:pPr>
            <a:r>
              <a:rPr lang="en-US" sz="2000" noProof="0" dirty="0">
                <a:latin typeface="+mn-lt"/>
              </a:rPr>
              <a:t>90 is two standard deviations above the mean.</a:t>
            </a:r>
          </a:p>
          <a:p>
            <a:pPr marL="291600" lvl="1" indent="-291600">
              <a:spcBef>
                <a:spcPts val="500"/>
              </a:spcBef>
              <a:buFont typeface="Arial" panose="020B0604020202020204" pitchFamily="34" charset="0"/>
              <a:buChar char="•"/>
            </a:pPr>
            <a:r>
              <a:rPr lang="en-US" sz="1800" noProof="0" dirty="0">
                <a:latin typeface="+mn-lt"/>
              </a:rPr>
              <a:t>95% of the observations fall within two standard deviations of the mean, 5% fall outside the interval.</a:t>
            </a:r>
          </a:p>
          <a:p>
            <a:pPr marL="291600" lvl="1" indent="-291600">
              <a:spcBef>
                <a:spcPts val="500"/>
              </a:spcBef>
              <a:buFont typeface="Arial" panose="020B0604020202020204" pitchFamily="34" charset="0"/>
              <a:buChar char="•"/>
            </a:pPr>
            <a:r>
              <a:rPr lang="en-US" sz="1800" noProof="0" dirty="0">
                <a:latin typeface="+mn-lt"/>
              </a:rPr>
              <a:t>Given the symmetry of the distribution, 2.5% scored above 90.</a:t>
            </a:r>
          </a:p>
          <a:p>
            <a:pPr marL="291600" lvl="1" indent="-291600">
              <a:spcBef>
                <a:spcPts val="500"/>
              </a:spcBef>
              <a:buFont typeface="Arial" panose="020B0604020202020204" pitchFamily="34" charset="0"/>
              <a:buChar char="•"/>
            </a:pPr>
            <a:r>
              <a:rPr lang="en-US" sz="1800" noProof="0" dirty="0">
                <a:latin typeface="+mn-lt"/>
              </a:rPr>
              <a:t>2.5% of the 280 students, or about 7, scored above 90 on the exam.</a:t>
            </a:r>
          </a:p>
        </p:txBody>
      </p:sp>
    </p:spTree>
    <p:extLst>
      <p:ext uri="{BB962C8B-B14F-4D97-AF65-F5344CB8AC3E}">
        <p14:creationId xmlns:p14="http://schemas.microsoft.com/office/powerpoint/2010/main" val="235604514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457200" y="274638"/>
            <a:ext cx="8229600" cy="868362"/>
          </a:xfrm>
        </p:spPr>
        <p:txBody>
          <a:bodyPr>
            <a:noAutofit/>
          </a:bodyPr>
          <a:lstStyle/>
          <a:p>
            <a:r>
              <a:rPr lang="en-US" sz="3600" noProof="0" dirty="0">
                <a:latin typeface="+mn-lt"/>
              </a:rPr>
              <a:t>3.6 Analysis of Relative Location </a:t>
            </a:r>
            <a:r>
              <a:rPr lang="en-US" sz="1000" noProof="0" dirty="0">
                <a:latin typeface="+mn-lt"/>
              </a:rPr>
              <a:t>6</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2085473"/>
          </a:xfrm>
        </p:spPr>
        <p:txBody>
          <a:bodyPr>
            <a:noAutofit/>
          </a:bodyPr>
          <a:lstStyle/>
          <a:p>
            <a:pPr marL="0" indent="0">
              <a:buNone/>
            </a:pPr>
            <a:r>
              <a:rPr lang="en-US" sz="2400" noProof="0" dirty="0">
                <a:latin typeface="+mn-lt"/>
              </a:rPr>
              <a:t>Use the mean and the standard deviation to find the relative location of an observation within a distribution. </a:t>
            </a:r>
          </a:p>
          <a:p>
            <a:pPr marL="0" indent="0">
              <a:lnSpc>
                <a:spcPct val="150000"/>
              </a:lnSpc>
              <a:buNone/>
            </a:pPr>
            <a:r>
              <a:rPr lang="en-US" sz="2400" noProof="0" dirty="0">
                <a:latin typeface="+mn-lt"/>
              </a:rPr>
              <a:t>The </a:t>
            </a:r>
            <a:r>
              <a:rPr lang="en-US" sz="2400" i="1" noProof="0" dirty="0">
                <a:latin typeface="+mn-lt"/>
              </a:rPr>
              <a:t>z</a:t>
            </a:r>
            <a:r>
              <a:rPr lang="en-US" sz="2400" noProof="0" dirty="0">
                <a:latin typeface="+mn-lt"/>
              </a:rPr>
              <a:t>-score</a:t>
            </a:r>
            <a:r>
              <a:rPr lang="en-US" sz="2400" b="1" noProof="0" dirty="0">
                <a:latin typeface="+mn-lt"/>
              </a:rPr>
              <a:t> </a:t>
            </a:r>
            <a:r>
              <a:rPr lang="en-US" sz="2400" noProof="0" dirty="0">
                <a:latin typeface="+mn-lt"/>
              </a:rPr>
              <a:t>gives the relative position of an observation within a distribution by</a:t>
            </a:r>
          </a:p>
        </p:txBody>
      </p:sp>
      <p:graphicFrame>
        <p:nvGraphicFramePr>
          <p:cNvPr id="2" name="Object 1">
            <a:extLst>
              <a:ext uri="{FF2B5EF4-FFF2-40B4-BE49-F238E27FC236}">
                <a16:creationId xmlns:a16="http://schemas.microsoft.com/office/drawing/2014/main" id="{1DE92E73-2AE8-43E2-95C4-B89BB5764441}"/>
              </a:ext>
            </a:extLst>
          </p:cNvPr>
          <p:cNvGraphicFramePr>
            <a:graphicFrameLocks noChangeAspect="1"/>
          </p:cNvGraphicFramePr>
          <p:nvPr>
            <p:extLst>
              <p:ext uri="{D42A27DB-BD31-4B8C-83A1-F6EECF244321}">
                <p14:modId xmlns:p14="http://schemas.microsoft.com/office/powerpoint/2010/main" val="1036991239"/>
              </p:ext>
            </p:extLst>
          </p:nvPr>
        </p:nvGraphicFramePr>
        <p:xfrm>
          <a:off x="2514600" y="2984538"/>
          <a:ext cx="1130871" cy="701136"/>
        </p:xfrm>
        <a:graphic>
          <a:graphicData uri="http://schemas.openxmlformats.org/presentationml/2006/ole">
            <mc:AlternateContent xmlns:mc="http://schemas.openxmlformats.org/markup-compatibility/2006">
              <mc:Choice xmlns:v="urn:schemas-microsoft-com:vml" Requires="v">
                <p:oleObj spid="_x0000_s8340" name="Equation" r:id="rId4" imgW="634680" imgH="393480" progId="Equation.DSMT4">
                  <p:embed/>
                </p:oleObj>
              </mc:Choice>
              <mc:Fallback>
                <p:oleObj name="Equation" r:id="rId4" imgW="634680" imgH="393480" progId="Equation.DSMT4">
                  <p:embed/>
                  <p:pic>
                    <p:nvPicPr>
                      <p:cNvPr id="0" name=""/>
                      <p:cNvPicPr/>
                      <p:nvPr/>
                    </p:nvPicPr>
                    <p:blipFill>
                      <a:blip r:embed="rId5"/>
                      <a:stretch>
                        <a:fillRect/>
                      </a:stretch>
                    </p:blipFill>
                    <p:spPr>
                      <a:xfrm>
                        <a:off x="2514600" y="2984538"/>
                        <a:ext cx="1130871" cy="701136"/>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365DCFCD-D9B7-40BD-B4C6-EB000956CFF2}"/>
              </a:ext>
            </a:extLst>
          </p:cNvPr>
          <p:cNvSpPr>
            <a:spLocks noGrp="1"/>
          </p:cNvSpPr>
          <p:nvPr>
            <p:ph idx="10"/>
          </p:nvPr>
        </p:nvSpPr>
        <p:spPr>
          <a:xfrm>
            <a:off x="457200" y="3810000"/>
            <a:ext cx="8229600" cy="1752599"/>
          </a:xfrm>
        </p:spPr>
        <p:txBody>
          <a:bodyPr>
            <a:normAutofit fontScale="85000" lnSpcReduction="20000"/>
          </a:bodyPr>
          <a:lstStyle/>
          <a:p>
            <a:pPr marL="291600" lvl="1" indent="-291600">
              <a:lnSpc>
                <a:spcPct val="120000"/>
              </a:lnSpc>
              <a:spcBef>
                <a:spcPts val="500"/>
              </a:spcBef>
              <a:buFont typeface="Arial" panose="020B0604020202020204" pitchFamily="34" charset="0"/>
              <a:buChar char="•"/>
            </a:pPr>
            <a:r>
              <a:rPr lang="en-US" noProof="0" dirty="0">
                <a:latin typeface="+mn-lt"/>
              </a:rPr>
              <a:t>Unitless measure. </a:t>
            </a:r>
          </a:p>
          <a:p>
            <a:pPr marL="291600" lvl="1" indent="-291600">
              <a:lnSpc>
                <a:spcPct val="120000"/>
              </a:lnSpc>
              <a:spcBef>
                <a:spcPts val="500"/>
              </a:spcBef>
              <a:buFont typeface="Arial" panose="020B0604020202020204" pitchFamily="34" charset="0"/>
              <a:buChar char="•"/>
            </a:pPr>
            <a:r>
              <a:rPr lang="en-US" noProof="0" dirty="0">
                <a:latin typeface="+mn-lt"/>
              </a:rPr>
              <a:t>Measures the distance of an observation from the mean in terms of standard deviations.</a:t>
            </a:r>
          </a:p>
          <a:p>
            <a:pPr marL="291600" lvl="1" indent="-291600">
              <a:lnSpc>
                <a:spcPct val="120000"/>
              </a:lnSpc>
              <a:spcBef>
                <a:spcPts val="500"/>
              </a:spcBef>
              <a:buFont typeface="Arial" panose="020B0604020202020204" pitchFamily="34" charset="0"/>
              <a:buChar char="•"/>
            </a:pPr>
            <a:r>
              <a:rPr lang="en-US" noProof="0" dirty="0">
                <a:latin typeface="+mn-lt"/>
              </a:rPr>
              <a:t>Also called standardizing.</a:t>
            </a:r>
          </a:p>
        </p:txBody>
      </p:sp>
    </p:spTree>
    <p:extLst>
      <p:ext uri="{BB962C8B-B14F-4D97-AF65-F5344CB8AC3E}">
        <p14:creationId xmlns:p14="http://schemas.microsoft.com/office/powerpoint/2010/main" val="14151039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0" y="228600"/>
            <a:ext cx="9144000" cy="838200"/>
          </a:xfrm>
        </p:spPr>
        <p:txBody>
          <a:bodyPr>
            <a:noAutofit/>
          </a:bodyPr>
          <a:lstStyle/>
          <a:p>
            <a:r>
              <a:rPr lang="en-US" sz="3600" noProof="0" dirty="0">
                <a:latin typeface="+mn-lt"/>
              </a:rPr>
              <a:t>3.6 Analysis of Relative Location </a:t>
            </a:r>
            <a:r>
              <a:rPr lang="en-US" sz="1000" noProof="0" dirty="0">
                <a:latin typeface="+mn-lt"/>
              </a:rPr>
              <a:t>7</a:t>
            </a:r>
            <a:endParaRPr lang="en-US" sz="1000" noProof="0" dirty="0">
              <a:solidFill>
                <a:srgbClr val="1F4984"/>
              </a:solidFill>
              <a:latin typeface="+mn-lt"/>
            </a:endParaRPr>
          </a:p>
        </p:txBody>
      </p:sp>
      <p:sp>
        <p:nvSpPr>
          <p:cNvPr id="3" name="Content Placeholder 2"/>
          <p:cNvSpPr>
            <a:spLocks noGrp="1"/>
          </p:cNvSpPr>
          <p:nvPr>
            <p:ph idx="1"/>
          </p:nvPr>
        </p:nvSpPr>
        <p:spPr>
          <a:xfrm>
            <a:off x="457200" y="1219200"/>
            <a:ext cx="8153400" cy="4343400"/>
          </a:xfrm>
        </p:spPr>
        <p:txBody>
          <a:bodyPr>
            <a:normAutofit/>
          </a:bodyPr>
          <a:lstStyle/>
          <a:p>
            <a:pPr marL="291600" indent="-291600">
              <a:spcBef>
                <a:spcPts val="1000"/>
              </a:spcBef>
            </a:pPr>
            <a:r>
              <a:rPr lang="en-US" sz="2800" noProof="0" dirty="0">
                <a:latin typeface="+mn-lt"/>
              </a:rPr>
              <a:t>If the distribution is relatively symmetric and bell-shaped, use </a:t>
            </a:r>
            <a:r>
              <a:rPr lang="en-US" sz="2800" i="1" noProof="0" dirty="0">
                <a:latin typeface="+mn-lt"/>
              </a:rPr>
              <a:t>z</a:t>
            </a:r>
            <a:r>
              <a:rPr lang="en-US" sz="2800" noProof="0" dirty="0">
                <a:latin typeface="+mn-lt"/>
              </a:rPr>
              <a:t>-scores to detect outliers. </a:t>
            </a:r>
          </a:p>
          <a:p>
            <a:pPr marL="291600" indent="-291600">
              <a:spcBef>
                <a:spcPts val="1000"/>
              </a:spcBef>
            </a:pPr>
            <a:r>
              <a:rPr lang="en-US" sz="2800" noProof="0" dirty="0">
                <a:latin typeface="+mn-lt"/>
              </a:rPr>
              <a:t>Since almost all observations are within three standard deviations of the mean, an observation is an outlier if its </a:t>
            </a:r>
            <a:r>
              <a:rPr lang="en-US" sz="2800" i="1" noProof="0" dirty="0">
                <a:latin typeface="+mn-lt"/>
              </a:rPr>
              <a:t>z‑</a:t>
            </a:r>
            <a:r>
              <a:rPr lang="en-US" sz="2800" noProof="0" dirty="0">
                <a:latin typeface="+mn-lt"/>
              </a:rPr>
              <a:t>score is more than 3 or less than </a:t>
            </a:r>
            <a:r>
              <a:rPr lang="en-US" sz="2800" noProof="0" dirty="0">
                <a:latin typeface="+mn-lt"/>
                <a:cs typeface="Calibri" panose="020F0502020204030204" pitchFamily="34" charset="0"/>
              </a:rPr>
              <a:t>−</a:t>
            </a:r>
            <a:r>
              <a:rPr lang="en-US" sz="2800" noProof="0" dirty="0">
                <a:latin typeface="+mn-lt"/>
              </a:rPr>
              <a:t>3. </a:t>
            </a:r>
          </a:p>
          <a:p>
            <a:pPr marL="291600" indent="-291600">
              <a:spcBef>
                <a:spcPts val="1000"/>
              </a:spcBef>
            </a:pPr>
            <a:r>
              <a:rPr lang="en-US" sz="2800" noProof="0" dirty="0">
                <a:latin typeface="+mn-lt"/>
              </a:rPr>
              <a:t>Such observations must be reviewed to determine if they should remain in the data set. </a:t>
            </a:r>
          </a:p>
        </p:txBody>
      </p:sp>
    </p:spTree>
    <p:extLst>
      <p:ext uri="{BB962C8B-B14F-4D97-AF65-F5344CB8AC3E}">
        <p14:creationId xmlns:p14="http://schemas.microsoft.com/office/powerpoint/2010/main" val="833339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DE91418-D187-4D68-A15E-045917EA2C14}"/>
              </a:ext>
            </a:extLst>
          </p:cNvPr>
          <p:cNvSpPr>
            <a:spLocks noGrp="1"/>
          </p:cNvSpPr>
          <p:nvPr>
            <p:ph type="title"/>
          </p:nvPr>
        </p:nvSpPr>
        <p:spPr>
          <a:xfrm>
            <a:off x="457200" y="228600"/>
            <a:ext cx="8229600" cy="737743"/>
          </a:xfrm>
        </p:spPr>
        <p:txBody>
          <a:bodyPr/>
          <a:lstStyle/>
          <a:p>
            <a:r>
              <a:rPr lang="en-US" noProof="0" dirty="0">
                <a:latin typeface="+mn-lt"/>
              </a:rPr>
              <a:t>3.1 Measures of Central Location </a:t>
            </a:r>
            <a:r>
              <a:rPr lang="en-US" sz="1000" noProof="0" dirty="0">
                <a:latin typeface="+mn-lt"/>
              </a:rPr>
              <a:t>2</a:t>
            </a:r>
          </a:p>
        </p:txBody>
      </p:sp>
      <p:sp>
        <p:nvSpPr>
          <p:cNvPr id="8" name="Content Placeholder 7">
            <a:extLst>
              <a:ext uri="{FF2B5EF4-FFF2-40B4-BE49-F238E27FC236}">
                <a16:creationId xmlns:a16="http://schemas.microsoft.com/office/drawing/2014/main" id="{86AE38FE-9B04-46A2-AED2-9B507A527DEB}"/>
              </a:ext>
            </a:extLst>
          </p:cNvPr>
          <p:cNvSpPr>
            <a:spLocks noGrp="1"/>
          </p:cNvSpPr>
          <p:nvPr>
            <p:ph idx="1"/>
          </p:nvPr>
        </p:nvSpPr>
        <p:spPr>
          <a:xfrm>
            <a:off x="457200" y="1143308"/>
            <a:ext cx="8229600" cy="1817217"/>
          </a:xfrm>
        </p:spPr>
        <p:txBody>
          <a:bodyPr>
            <a:normAutofit/>
          </a:bodyPr>
          <a:lstStyle/>
          <a:p>
            <a:pPr marL="0" lvl="0" indent="0">
              <a:buNone/>
            </a:pPr>
            <a:r>
              <a:rPr lang="en-US" sz="2000" noProof="0" dirty="0">
                <a:solidFill>
                  <a:prstClr val="black"/>
                </a:solidFill>
                <a:latin typeface="+mn-lt"/>
              </a:rPr>
              <a:t>The only thing that differs between a population mean and a sample mean is the notation.</a:t>
            </a:r>
          </a:p>
          <a:p>
            <a:pPr marL="0" lvl="0" indent="0">
              <a:buNone/>
            </a:pPr>
            <a:r>
              <a:rPr lang="en-US" sz="2000" noProof="0" dirty="0">
                <a:solidFill>
                  <a:prstClr val="black"/>
                </a:solidFill>
                <a:latin typeface="+mn-lt"/>
              </a:rPr>
              <a:t>The population mean is denoted as </a:t>
            </a:r>
            <a:r>
              <a:rPr lang="en-US" sz="2000" i="1" dirty="0">
                <a:solidFill>
                  <a:prstClr val="black"/>
                </a:solidFill>
                <a:latin typeface="+mn-lt"/>
                <a:ea typeface="Cambria Math" panose="02040503050406030204" pitchFamily="18" charset="0"/>
                <a:cs typeface="Arial" panose="020B0604020202020204" pitchFamily="34" charset="0"/>
              </a:rPr>
              <a:t>μ</a:t>
            </a:r>
            <a:r>
              <a:rPr lang="en-US" sz="2000" noProof="0" dirty="0">
                <a:solidFill>
                  <a:prstClr val="black"/>
                </a:solidFill>
                <a:latin typeface="+mn-lt"/>
              </a:rPr>
              <a:t>.</a:t>
            </a:r>
          </a:p>
          <a:p>
            <a:pPr marL="291600" lvl="1" indent="-291600">
              <a:spcBef>
                <a:spcPts val="500"/>
              </a:spcBef>
              <a:buFont typeface="Arial" panose="020B0604020202020204" pitchFamily="34" charset="0"/>
              <a:buChar char="•"/>
            </a:pPr>
            <a:r>
              <a:rPr lang="en-US" sz="1800" i="1" noProof="0" dirty="0">
                <a:solidFill>
                  <a:prstClr val="black"/>
                </a:solidFill>
                <a:latin typeface="+mn-lt"/>
              </a:rPr>
              <a:t>N</a:t>
            </a:r>
            <a:r>
              <a:rPr lang="en-US" sz="1800" noProof="0" dirty="0">
                <a:solidFill>
                  <a:prstClr val="black"/>
                </a:solidFill>
                <a:latin typeface="+mn-lt"/>
              </a:rPr>
              <a:t> observations in the population: </a:t>
            </a:r>
            <a:r>
              <a:rPr lang="en-US" sz="1800" i="1" noProof="0" dirty="0">
                <a:solidFill>
                  <a:prstClr val="black"/>
                </a:solidFill>
                <a:latin typeface="+mn-lt"/>
              </a:rPr>
              <a:t>x</a:t>
            </a:r>
            <a:r>
              <a:rPr lang="en-US" sz="1800" baseline="-25000" noProof="0" dirty="0">
                <a:solidFill>
                  <a:prstClr val="black"/>
                </a:solidFill>
                <a:latin typeface="+mn-lt"/>
              </a:rPr>
              <a:t>1</a:t>
            </a:r>
            <a:r>
              <a:rPr lang="en-US" sz="1800" noProof="0" dirty="0">
                <a:solidFill>
                  <a:prstClr val="black"/>
                </a:solidFill>
                <a:latin typeface="+mn-lt"/>
              </a:rPr>
              <a:t>, </a:t>
            </a:r>
            <a:r>
              <a:rPr lang="en-US" sz="1800" i="1" noProof="0" dirty="0">
                <a:solidFill>
                  <a:prstClr val="black"/>
                </a:solidFill>
                <a:latin typeface="+mn-lt"/>
              </a:rPr>
              <a:t>x</a:t>
            </a:r>
            <a:r>
              <a:rPr lang="en-US" sz="1800" baseline="-25000" noProof="0" dirty="0">
                <a:solidFill>
                  <a:prstClr val="black"/>
                </a:solidFill>
                <a:latin typeface="+mn-lt"/>
              </a:rPr>
              <a:t>2</a:t>
            </a:r>
            <a:r>
              <a:rPr lang="en-US" sz="1800" noProof="0" dirty="0">
                <a:solidFill>
                  <a:prstClr val="black"/>
                </a:solidFill>
                <a:latin typeface="+mn-lt"/>
              </a:rPr>
              <a:t>, …, </a:t>
            </a:r>
            <a:r>
              <a:rPr lang="en-US" sz="1800" i="1" noProof="0" dirty="0">
                <a:solidFill>
                  <a:prstClr val="black"/>
                </a:solidFill>
                <a:latin typeface="+mn-lt"/>
              </a:rPr>
              <a:t>x</a:t>
            </a:r>
            <a:r>
              <a:rPr lang="en-US" sz="1800" i="1" baseline="-25000" noProof="0" dirty="0">
                <a:solidFill>
                  <a:prstClr val="black"/>
                </a:solidFill>
                <a:latin typeface="+mn-lt"/>
              </a:rPr>
              <a:t>N.</a:t>
            </a:r>
          </a:p>
          <a:p>
            <a:pPr marL="291600" lvl="1" indent="-291600">
              <a:spcBef>
                <a:spcPts val="500"/>
              </a:spcBef>
              <a:buFont typeface="Arial" panose="020B0604020202020204" pitchFamily="34" charset="0"/>
              <a:buChar char="•"/>
            </a:pPr>
            <a:r>
              <a:rPr lang="en-US" sz="1800" i="1" baseline="-25000" noProof="0" dirty="0">
                <a:solidFill>
                  <a:prstClr val="black"/>
                </a:solidFill>
                <a:latin typeface="+mn-lt"/>
              </a:rPr>
              <a:t> </a:t>
            </a:r>
            <a:endParaRPr lang="en-US" sz="1800" noProof="0" dirty="0">
              <a:latin typeface="+mn-lt"/>
            </a:endParaRPr>
          </a:p>
        </p:txBody>
      </p:sp>
      <p:graphicFrame>
        <p:nvGraphicFramePr>
          <p:cNvPr id="16" name="Object 15">
            <a:extLst>
              <a:ext uri="{FF2B5EF4-FFF2-40B4-BE49-F238E27FC236}">
                <a16:creationId xmlns:a16="http://schemas.microsoft.com/office/drawing/2014/main" id="{8F1C38DD-620B-456D-94D9-A218F880948F}"/>
              </a:ext>
            </a:extLst>
          </p:cNvPr>
          <p:cNvGraphicFramePr>
            <a:graphicFrameLocks noChangeAspect="1"/>
          </p:cNvGraphicFramePr>
          <p:nvPr>
            <p:extLst>
              <p:ext uri="{D42A27DB-BD31-4B8C-83A1-F6EECF244321}">
                <p14:modId xmlns:p14="http://schemas.microsoft.com/office/powerpoint/2010/main" val="3536895416"/>
              </p:ext>
            </p:extLst>
          </p:nvPr>
        </p:nvGraphicFramePr>
        <p:xfrm>
          <a:off x="838200" y="2480042"/>
          <a:ext cx="656925" cy="452547"/>
        </p:xfrm>
        <a:graphic>
          <a:graphicData uri="http://schemas.openxmlformats.org/presentationml/2006/ole">
            <mc:AlternateContent xmlns:mc="http://schemas.openxmlformats.org/markup-compatibility/2006">
              <mc:Choice xmlns:v="urn:schemas-microsoft-com:vml" Requires="v">
                <p:oleObj spid="_x0000_s10788" name="Equation" r:id="rId3" imgW="571320" imgH="393480" progId="Equation.DSMT4">
                  <p:embed/>
                </p:oleObj>
              </mc:Choice>
              <mc:Fallback>
                <p:oleObj name="Equation" r:id="rId3" imgW="571320" imgH="393480" progId="Equation.DSMT4">
                  <p:embed/>
                  <p:pic>
                    <p:nvPicPr>
                      <p:cNvPr id="2" name="Object 1">
                        <a:extLst>
                          <a:ext uri="{FF2B5EF4-FFF2-40B4-BE49-F238E27FC236}">
                            <a16:creationId xmlns:a16="http://schemas.microsoft.com/office/drawing/2014/main" id="{A86CDDF3-14EA-4045-A7F0-D6FE8B0A9BEC}"/>
                          </a:ext>
                        </a:extLst>
                      </p:cNvPr>
                      <p:cNvPicPr/>
                      <p:nvPr/>
                    </p:nvPicPr>
                    <p:blipFill>
                      <a:blip r:embed="rId4"/>
                      <a:stretch>
                        <a:fillRect/>
                      </a:stretch>
                    </p:blipFill>
                    <p:spPr>
                      <a:xfrm>
                        <a:off x="838200" y="2480042"/>
                        <a:ext cx="656925" cy="452547"/>
                      </a:xfrm>
                      <a:prstGeom prst="rect">
                        <a:avLst/>
                      </a:prstGeom>
                    </p:spPr>
                  </p:pic>
                </p:oleObj>
              </mc:Fallback>
            </mc:AlternateContent>
          </a:graphicData>
        </a:graphic>
      </p:graphicFrame>
      <p:sp>
        <p:nvSpPr>
          <p:cNvPr id="12" name="Content Placeholder 11">
            <a:extLst>
              <a:ext uri="{FF2B5EF4-FFF2-40B4-BE49-F238E27FC236}">
                <a16:creationId xmlns:a16="http://schemas.microsoft.com/office/drawing/2014/main" id="{6EBF8BFB-E59D-4054-9F52-CD23DCFE8358}"/>
              </a:ext>
            </a:extLst>
          </p:cNvPr>
          <p:cNvSpPr>
            <a:spLocks noGrp="1"/>
          </p:cNvSpPr>
          <p:nvPr>
            <p:ph idx="13"/>
          </p:nvPr>
        </p:nvSpPr>
        <p:spPr>
          <a:xfrm>
            <a:off x="457200" y="2964674"/>
            <a:ext cx="8229600" cy="721252"/>
          </a:xfrm>
        </p:spPr>
        <p:txBody>
          <a:bodyPr>
            <a:noAutofit/>
          </a:bodyPr>
          <a:lstStyle/>
          <a:p>
            <a:pPr marL="291600" lvl="1" indent="-291600">
              <a:spcBef>
                <a:spcPts val="500"/>
              </a:spcBef>
              <a:buFont typeface="Arial" panose="020B0604020202020204" pitchFamily="34" charset="0"/>
              <a:buChar char="•"/>
            </a:pPr>
            <a:r>
              <a:rPr lang="en-US" sz="1800" i="1" noProof="0" dirty="0">
                <a:solidFill>
                  <a:prstClr val="black"/>
                </a:solidFill>
                <a:latin typeface="+mn-lt"/>
                <a:ea typeface="Cambria Math" panose="02040503050406030204" pitchFamily="18" charset="0"/>
                <a:cs typeface="Arial" panose="020B0604020202020204" pitchFamily="34" charset="0"/>
              </a:rPr>
              <a:t>μ</a:t>
            </a:r>
            <a:r>
              <a:rPr lang="en-US" sz="1800" noProof="0" dirty="0">
                <a:solidFill>
                  <a:prstClr val="black"/>
                </a:solidFill>
                <a:latin typeface="+mn-lt"/>
                <a:ea typeface="Cambria Math" panose="02040503050406030204" pitchFamily="18" charset="0"/>
                <a:cs typeface="Arial" panose="020B0604020202020204" pitchFamily="34" charset="0"/>
              </a:rPr>
              <a:t> </a:t>
            </a:r>
            <a:r>
              <a:rPr lang="en-US" sz="1800" noProof="0" dirty="0">
                <a:solidFill>
                  <a:prstClr val="black"/>
                </a:solidFill>
                <a:latin typeface="+mn-lt"/>
                <a:ea typeface="Cambria Math" panose="02040503050406030204" pitchFamily="18" charset="0"/>
              </a:rPr>
              <a:t>is a parameter (describes a population).</a:t>
            </a:r>
          </a:p>
          <a:p>
            <a:pPr marL="0" lvl="0" indent="0">
              <a:buNone/>
            </a:pPr>
            <a:r>
              <a:rPr lang="en-US" sz="2000" noProof="0" dirty="0">
                <a:solidFill>
                  <a:prstClr val="black"/>
                </a:solidFill>
                <a:latin typeface="+mn-lt"/>
                <a:ea typeface="Cambria Math" panose="02040503050406030204" pitchFamily="18" charset="0"/>
              </a:rPr>
              <a:t>The sample mean is dented as</a:t>
            </a:r>
            <a:endParaRPr lang="en-US" sz="2000" noProof="0" dirty="0">
              <a:latin typeface="+mn-lt"/>
            </a:endParaRPr>
          </a:p>
        </p:txBody>
      </p:sp>
      <p:graphicFrame>
        <p:nvGraphicFramePr>
          <p:cNvPr id="18" name="Object 17">
            <a:extLst>
              <a:ext uri="{FF2B5EF4-FFF2-40B4-BE49-F238E27FC236}">
                <a16:creationId xmlns:a16="http://schemas.microsoft.com/office/drawing/2014/main" id="{83E6CDDB-4F71-446F-9FB8-0A18605A785C}"/>
              </a:ext>
            </a:extLst>
          </p:cNvPr>
          <p:cNvGraphicFramePr>
            <a:graphicFrameLocks noChangeAspect="1"/>
          </p:cNvGraphicFramePr>
          <p:nvPr>
            <p:extLst>
              <p:ext uri="{D42A27DB-BD31-4B8C-83A1-F6EECF244321}">
                <p14:modId xmlns:p14="http://schemas.microsoft.com/office/powerpoint/2010/main" val="418484698"/>
              </p:ext>
            </p:extLst>
          </p:nvPr>
        </p:nvGraphicFramePr>
        <p:xfrm>
          <a:off x="3738447" y="3402249"/>
          <a:ext cx="248466" cy="246509"/>
        </p:xfrm>
        <a:graphic>
          <a:graphicData uri="http://schemas.openxmlformats.org/presentationml/2006/ole">
            <mc:AlternateContent xmlns:mc="http://schemas.openxmlformats.org/markup-compatibility/2006">
              <mc:Choice xmlns:v="urn:schemas-microsoft-com:vml" Requires="v">
                <p:oleObj spid="_x0000_s10789" name="Equation" r:id="rId5" imgW="164880" imgH="164880" progId="Equation.DSMT4">
                  <p:embed/>
                </p:oleObj>
              </mc:Choice>
              <mc:Fallback>
                <p:oleObj name="Equation" r:id="rId5" imgW="164880" imgH="164880" progId="Equation.DSMT4">
                  <p:embed/>
                  <p:pic>
                    <p:nvPicPr>
                      <p:cNvPr id="9" name="Object 8">
                        <a:extLst>
                          <a:ext uri="{FF2B5EF4-FFF2-40B4-BE49-F238E27FC236}">
                            <a16:creationId xmlns:a16="http://schemas.microsoft.com/office/drawing/2014/main" id="{1D0EFC97-973D-4C8F-BA26-C471C643DD8F}"/>
                          </a:ext>
                        </a:extLst>
                      </p:cNvPr>
                      <p:cNvPicPr/>
                      <p:nvPr/>
                    </p:nvPicPr>
                    <p:blipFill>
                      <a:blip r:embed="rId6"/>
                      <a:stretch>
                        <a:fillRect/>
                      </a:stretch>
                    </p:blipFill>
                    <p:spPr>
                      <a:xfrm>
                        <a:off x="3738447" y="3402249"/>
                        <a:ext cx="248466" cy="246509"/>
                      </a:xfrm>
                      <a:prstGeom prst="rect">
                        <a:avLst/>
                      </a:prstGeom>
                    </p:spPr>
                  </p:pic>
                </p:oleObj>
              </mc:Fallback>
            </mc:AlternateContent>
          </a:graphicData>
        </a:graphic>
      </p:graphicFrame>
      <p:sp>
        <p:nvSpPr>
          <p:cNvPr id="9" name="Content Placeholder 8">
            <a:extLst>
              <a:ext uri="{FF2B5EF4-FFF2-40B4-BE49-F238E27FC236}">
                <a16:creationId xmlns:a16="http://schemas.microsoft.com/office/drawing/2014/main" id="{2B5E454F-998D-4FC0-A2A2-CFFCA7385C3B}"/>
              </a:ext>
            </a:extLst>
          </p:cNvPr>
          <p:cNvSpPr>
            <a:spLocks noGrp="1"/>
          </p:cNvSpPr>
          <p:nvPr>
            <p:ph idx="10"/>
          </p:nvPr>
        </p:nvSpPr>
        <p:spPr>
          <a:xfrm>
            <a:off x="457200" y="3761425"/>
            <a:ext cx="4572000" cy="437593"/>
          </a:xfrm>
        </p:spPr>
        <p:txBody>
          <a:bodyPr>
            <a:normAutofit/>
          </a:bodyPr>
          <a:lstStyle/>
          <a:p>
            <a:pPr marL="291600" indent="-291600">
              <a:spcBef>
                <a:spcPts val="500"/>
              </a:spcBef>
            </a:pPr>
            <a:r>
              <a:rPr lang="en-US" sz="1800" noProof="0" dirty="0">
                <a:solidFill>
                  <a:prstClr val="black"/>
                </a:solidFill>
                <a:latin typeface="+mn-lt"/>
              </a:rPr>
              <a:t>n observations in the sample: </a:t>
            </a:r>
            <a:r>
              <a:rPr lang="en-US" sz="1800" i="1" noProof="0" dirty="0">
                <a:solidFill>
                  <a:prstClr val="black"/>
                </a:solidFill>
                <a:latin typeface="+mn-lt"/>
              </a:rPr>
              <a:t>x</a:t>
            </a:r>
            <a:r>
              <a:rPr lang="en-US" sz="1800" baseline="-25000" noProof="0" dirty="0">
                <a:solidFill>
                  <a:prstClr val="black"/>
                </a:solidFill>
                <a:latin typeface="+mn-lt"/>
              </a:rPr>
              <a:t>1</a:t>
            </a:r>
            <a:r>
              <a:rPr lang="en-US" sz="1800" noProof="0" dirty="0">
                <a:solidFill>
                  <a:prstClr val="black"/>
                </a:solidFill>
                <a:latin typeface="+mn-lt"/>
              </a:rPr>
              <a:t>, </a:t>
            </a:r>
            <a:r>
              <a:rPr lang="en-US" sz="1800" i="1" noProof="0" dirty="0">
                <a:solidFill>
                  <a:prstClr val="black"/>
                </a:solidFill>
                <a:latin typeface="+mn-lt"/>
              </a:rPr>
              <a:t>x</a:t>
            </a:r>
            <a:r>
              <a:rPr lang="en-US" sz="1800" baseline="-25000" noProof="0" dirty="0">
                <a:solidFill>
                  <a:prstClr val="black"/>
                </a:solidFill>
                <a:latin typeface="+mn-lt"/>
              </a:rPr>
              <a:t>2</a:t>
            </a:r>
            <a:r>
              <a:rPr lang="en-US" sz="1800" noProof="0" dirty="0">
                <a:solidFill>
                  <a:prstClr val="black"/>
                </a:solidFill>
                <a:latin typeface="+mn-lt"/>
              </a:rPr>
              <a:t>, …, </a:t>
            </a:r>
            <a:r>
              <a:rPr lang="en-US" sz="1800" i="1" noProof="0" dirty="0">
                <a:solidFill>
                  <a:prstClr val="black"/>
                </a:solidFill>
                <a:latin typeface="+mn-lt"/>
              </a:rPr>
              <a:t>x</a:t>
            </a:r>
            <a:r>
              <a:rPr lang="en-US" sz="1800" i="1" baseline="-25000" noProof="0" dirty="0">
                <a:solidFill>
                  <a:prstClr val="black"/>
                </a:solidFill>
                <a:latin typeface="+mn-lt"/>
              </a:rPr>
              <a:t>n</a:t>
            </a:r>
            <a:endParaRPr lang="en-US" sz="1800" noProof="0" dirty="0">
              <a:latin typeface="+mn-lt"/>
            </a:endParaRPr>
          </a:p>
        </p:txBody>
      </p:sp>
      <p:sp>
        <p:nvSpPr>
          <p:cNvPr id="13" name="Content Placeholder 12">
            <a:extLst>
              <a:ext uri="{FF2B5EF4-FFF2-40B4-BE49-F238E27FC236}">
                <a16:creationId xmlns:a16="http://schemas.microsoft.com/office/drawing/2014/main" id="{479BCFFA-DEB0-443C-A79F-E330B06BDE7A}"/>
              </a:ext>
            </a:extLst>
          </p:cNvPr>
          <p:cNvSpPr>
            <a:spLocks noGrp="1"/>
          </p:cNvSpPr>
          <p:nvPr>
            <p:ph idx="14"/>
          </p:nvPr>
        </p:nvSpPr>
        <p:spPr>
          <a:xfrm>
            <a:off x="457200" y="4291515"/>
            <a:ext cx="3581400" cy="493043"/>
          </a:xfrm>
        </p:spPr>
        <p:txBody>
          <a:bodyPr>
            <a:normAutofit/>
          </a:bodyPr>
          <a:lstStyle/>
          <a:p>
            <a:r>
              <a:rPr lang="en-US" sz="1800" noProof="0" dirty="0">
                <a:latin typeface="+mn-lt"/>
              </a:rPr>
              <a:t> </a:t>
            </a:r>
          </a:p>
        </p:txBody>
      </p:sp>
      <p:graphicFrame>
        <p:nvGraphicFramePr>
          <p:cNvPr id="15" name="Object 14">
            <a:extLst>
              <a:ext uri="{FF2B5EF4-FFF2-40B4-BE49-F238E27FC236}">
                <a16:creationId xmlns:a16="http://schemas.microsoft.com/office/drawing/2014/main" id="{D0AD297F-D065-47EC-A9AC-7D0D65FC4AA4}"/>
              </a:ext>
            </a:extLst>
          </p:cNvPr>
          <p:cNvGraphicFramePr>
            <a:graphicFrameLocks noChangeAspect="1"/>
          </p:cNvGraphicFramePr>
          <p:nvPr>
            <p:extLst>
              <p:ext uri="{D42A27DB-BD31-4B8C-83A1-F6EECF244321}">
                <p14:modId xmlns:p14="http://schemas.microsoft.com/office/powerpoint/2010/main" val="2693930213"/>
              </p:ext>
            </p:extLst>
          </p:nvPr>
        </p:nvGraphicFramePr>
        <p:xfrm>
          <a:off x="866274" y="4300138"/>
          <a:ext cx="682491" cy="480271"/>
        </p:xfrm>
        <a:graphic>
          <a:graphicData uri="http://schemas.openxmlformats.org/presentationml/2006/ole">
            <mc:AlternateContent xmlns:mc="http://schemas.openxmlformats.org/markup-compatibility/2006">
              <mc:Choice xmlns:v="urn:schemas-microsoft-com:vml" Requires="v">
                <p:oleObj spid="_x0000_s10790" name="Equation" r:id="rId7" imgW="558720" imgH="393480" progId="Equation.DSMT4">
                  <p:embed/>
                </p:oleObj>
              </mc:Choice>
              <mc:Fallback>
                <p:oleObj name="Equation" r:id="rId7" imgW="558720" imgH="393480" progId="Equation.DSMT4">
                  <p:embed/>
                  <p:pic>
                    <p:nvPicPr>
                      <p:cNvPr id="5" name="Object 4">
                        <a:extLst>
                          <a:ext uri="{FF2B5EF4-FFF2-40B4-BE49-F238E27FC236}">
                            <a16:creationId xmlns:a16="http://schemas.microsoft.com/office/drawing/2014/main" id="{EA96F384-D006-45CF-AA30-27217BEB6B11}"/>
                          </a:ext>
                        </a:extLst>
                      </p:cNvPr>
                      <p:cNvPicPr/>
                      <p:nvPr/>
                    </p:nvPicPr>
                    <p:blipFill>
                      <a:blip r:embed="rId8"/>
                      <a:stretch>
                        <a:fillRect/>
                      </a:stretch>
                    </p:blipFill>
                    <p:spPr>
                      <a:xfrm>
                        <a:off x="866274" y="4300138"/>
                        <a:ext cx="682491" cy="480271"/>
                      </a:xfrm>
                      <a:prstGeom prst="rect">
                        <a:avLst/>
                      </a:prstGeom>
                    </p:spPr>
                  </p:pic>
                </p:oleObj>
              </mc:Fallback>
            </mc:AlternateContent>
          </a:graphicData>
        </a:graphic>
      </p:graphicFrame>
      <p:sp>
        <p:nvSpPr>
          <p:cNvPr id="14" name="Content Placeholder 13">
            <a:extLst>
              <a:ext uri="{FF2B5EF4-FFF2-40B4-BE49-F238E27FC236}">
                <a16:creationId xmlns:a16="http://schemas.microsoft.com/office/drawing/2014/main" id="{3927A559-F05C-49F6-843D-DD7C52AE2ED1}"/>
              </a:ext>
            </a:extLst>
          </p:cNvPr>
          <p:cNvSpPr>
            <a:spLocks noGrp="1"/>
          </p:cNvSpPr>
          <p:nvPr>
            <p:ph idx="15"/>
          </p:nvPr>
        </p:nvSpPr>
        <p:spPr>
          <a:xfrm>
            <a:off x="457200" y="4804610"/>
            <a:ext cx="3581400" cy="457200"/>
          </a:xfrm>
        </p:spPr>
        <p:txBody>
          <a:bodyPr>
            <a:normAutofit/>
          </a:bodyPr>
          <a:lstStyle/>
          <a:p>
            <a:r>
              <a:rPr lang="en-US" sz="1800" noProof="0" dirty="0">
                <a:latin typeface="+mn-lt"/>
              </a:rPr>
              <a:t> </a:t>
            </a:r>
          </a:p>
        </p:txBody>
      </p:sp>
      <p:graphicFrame>
        <p:nvGraphicFramePr>
          <p:cNvPr id="17" name="Object 16">
            <a:extLst>
              <a:ext uri="{FF2B5EF4-FFF2-40B4-BE49-F238E27FC236}">
                <a16:creationId xmlns:a16="http://schemas.microsoft.com/office/drawing/2014/main" id="{10F6E5AD-4610-42E9-B934-C9899DB0E13D}"/>
              </a:ext>
            </a:extLst>
          </p:cNvPr>
          <p:cNvGraphicFramePr>
            <a:graphicFrameLocks noChangeAspect="1"/>
          </p:cNvGraphicFramePr>
          <p:nvPr>
            <p:extLst>
              <p:ext uri="{D42A27DB-BD31-4B8C-83A1-F6EECF244321}">
                <p14:modId xmlns:p14="http://schemas.microsoft.com/office/powerpoint/2010/main" val="2059767090"/>
              </p:ext>
            </p:extLst>
          </p:nvPr>
        </p:nvGraphicFramePr>
        <p:xfrm>
          <a:off x="838200" y="4880808"/>
          <a:ext cx="169862" cy="200025"/>
        </p:xfrm>
        <a:graphic>
          <a:graphicData uri="http://schemas.openxmlformats.org/presentationml/2006/ole">
            <mc:AlternateContent xmlns:mc="http://schemas.openxmlformats.org/markup-compatibility/2006">
              <mc:Choice xmlns:v="urn:schemas-microsoft-com:vml" Requires="v">
                <p:oleObj spid="_x0000_s10791" name="Equation" r:id="rId9" imgW="139680" imgH="164880" progId="Equation.DSMT4">
                  <p:embed/>
                </p:oleObj>
              </mc:Choice>
              <mc:Fallback>
                <p:oleObj name="Equation" r:id="rId9" imgW="139680" imgH="164880" progId="Equation.DSMT4">
                  <p:embed/>
                  <p:pic>
                    <p:nvPicPr>
                      <p:cNvPr id="6" name="Object 5">
                        <a:extLst>
                          <a:ext uri="{FF2B5EF4-FFF2-40B4-BE49-F238E27FC236}">
                            <a16:creationId xmlns:a16="http://schemas.microsoft.com/office/drawing/2014/main" id="{A67FDDEF-2746-44CA-A9B9-F4ADE759443F}"/>
                          </a:ext>
                        </a:extLst>
                      </p:cNvPr>
                      <p:cNvPicPr/>
                      <p:nvPr/>
                    </p:nvPicPr>
                    <p:blipFill>
                      <a:blip r:embed="rId10"/>
                      <a:stretch>
                        <a:fillRect/>
                      </a:stretch>
                    </p:blipFill>
                    <p:spPr>
                      <a:xfrm>
                        <a:off x="838200" y="4880808"/>
                        <a:ext cx="169862" cy="200025"/>
                      </a:xfrm>
                      <a:prstGeom prst="rect">
                        <a:avLst/>
                      </a:prstGeom>
                    </p:spPr>
                  </p:pic>
                </p:oleObj>
              </mc:Fallback>
            </mc:AlternateContent>
          </a:graphicData>
        </a:graphic>
      </p:graphicFrame>
      <p:sp>
        <p:nvSpPr>
          <p:cNvPr id="10" name="Content Placeholder 9">
            <a:extLst>
              <a:ext uri="{FF2B5EF4-FFF2-40B4-BE49-F238E27FC236}">
                <a16:creationId xmlns:a16="http://schemas.microsoft.com/office/drawing/2014/main" id="{BCD2C1D6-848D-451C-942E-D3F5A7C95BD8}"/>
              </a:ext>
            </a:extLst>
          </p:cNvPr>
          <p:cNvSpPr>
            <a:spLocks noGrp="1"/>
          </p:cNvSpPr>
          <p:nvPr>
            <p:ph idx="11"/>
          </p:nvPr>
        </p:nvSpPr>
        <p:spPr>
          <a:xfrm>
            <a:off x="1008062" y="4804609"/>
            <a:ext cx="3581400" cy="457200"/>
          </a:xfrm>
        </p:spPr>
        <p:txBody>
          <a:bodyPr>
            <a:normAutofit/>
          </a:bodyPr>
          <a:lstStyle/>
          <a:p>
            <a:pPr marL="0" indent="0">
              <a:buNone/>
            </a:pPr>
            <a:r>
              <a:rPr lang="en-US" sz="1800" noProof="0" dirty="0">
                <a:solidFill>
                  <a:prstClr val="black"/>
                </a:solidFill>
                <a:latin typeface="+mn-lt"/>
                <a:ea typeface="Cambria Math" panose="02040503050406030204" pitchFamily="18" charset="0"/>
              </a:rPr>
              <a:t>is a statistic (describes a sample).</a:t>
            </a:r>
            <a:endParaRPr lang="en-US" sz="1800" noProof="0" dirty="0">
              <a:latin typeface="+mn-lt"/>
            </a:endParaRPr>
          </a:p>
        </p:txBody>
      </p:sp>
      <p:sp>
        <p:nvSpPr>
          <p:cNvPr id="11" name="Content Placeholder 10">
            <a:extLst>
              <a:ext uri="{FF2B5EF4-FFF2-40B4-BE49-F238E27FC236}">
                <a16:creationId xmlns:a16="http://schemas.microsoft.com/office/drawing/2014/main" id="{0B8D5C06-94BD-4864-A416-DC0A7A56D495}"/>
              </a:ext>
            </a:extLst>
          </p:cNvPr>
          <p:cNvSpPr>
            <a:spLocks noGrp="1"/>
          </p:cNvSpPr>
          <p:nvPr>
            <p:ph idx="12"/>
          </p:nvPr>
        </p:nvSpPr>
        <p:spPr>
          <a:xfrm>
            <a:off x="457200" y="5257798"/>
            <a:ext cx="8458200" cy="609601"/>
          </a:xfrm>
        </p:spPr>
        <p:txBody>
          <a:bodyPr>
            <a:noAutofit/>
          </a:bodyPr>
          <a:lstStyle/>
          <a:p>
            <a:pPr marL="291600" indent="-291600">
              <a:spcBef>
                <a:spcPts val="500"/>
              </a:spcBef>
            </a:pPr>
            <a:r>
              <a:rPr lang="en-US" sz="1800" noProof="0" dirty="0">
                <a:solidFill>
                  <a:prstClr val="black"/>
                </a:solidFill>
                <a:latin typeface="+mn-lt"/>
                <a:ea typeface="Cambria Math" panose="02040503050406030204" pitchFamily="18" charset="0"/>
              </a:rPr>
              <a:t>Can be misleading in the presence of extremely small or large observations, or outliers.</a:t>
            </a:r>
          </a:p>
        </p:txBody>
      </p:sp>
    </p:spTree>
    <p:extLst>
      <p:ext uri="{BB962C8B-B14F-4D97-AF65-F5344CB8AC3E}">
        <p14:creationId xmlns:p14="http://schemas.microsoft.com/office/powerpoint/2010/main" val="2546417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DBD3F-5ECB-4DDC-8769-662C47DD2F44}"/>
              </a:ext>
            </a:extLst>
          </p:cNvPr>
          <p:cNvSpPr>
            <a:spLocks noGrp="1"/>
          </p:cNvSpPr>
          <p:nvPr>
            <p:ph type="title"/>
          </p:nvPr>
        </p:nvSpPr>
        <p:spPr>
          <a:xfrm>
            <a:off x="457200" y="409604"/>
            <a:ext cx="8229600" cy="783129"/>
          </a:xfrm>
        </p:spPr>
        <p:txBody>
          <a:bodyPr>
            <a:normAutofit/>
          </a:bodyPr>
          <a:lstStyle/>
          <a:p>
            <a:r>
              <a:rPr lang="en-US" noProof="0" dirty="0">
                <a:latin typeface="+mn-lt"/>
              </a:rPr>
              <a:t>3.6 Analysis of Relative Location </a:t>
            </a:r>
            <a:r>
              <a:rPr lang="en-US" sz="1000" noProof="0" dirty="0">
                <a:latin typeface="+mn-lt"/>
              </a:rPr>
              <a:t>8</a:t>
            </a:r>
          </a:p>
        </p:txBody>
      </p:sp>
      <p:sp>
        <p:nvSpPr>
          <p:cNvPr id="3" name="Content Placeholder 2">
            <a:extLst>
              <a:ext uri="{FF2B5EF4-FFF2-40B4-BE49-F238E27FC236}">
                <a16:creationId xmlns:a16="http://schemas.microsoft.com/office/drawing/2014/main" id="{9E6ED2FD-8669-40DE-B0E9-DE8B23CEDFF1}"/>
              </a:ext>
            </a:extLst>
          </p:cNvPr>
          <p:cNvSpPr>
            <a:spLocks noGrp="1"/>
          </p:cNvSpPr>
          <p:nvPr>
            <p:ph idx="1"/>
          </p:nvPr>
        </p:nvSpPr>
        <p:spPr>
          <a:xfrm>
            <a:off x="457200" y="1245573"/>
            <a:ext cx="8229600" cy="1345227"/>
          </a:xfrm>
        </p:spPr>
        <p:txBody>
          <a:bodyPr>
            <a:normAutofit/>
          </a:bodyPr>
          <a:lstStyle/>
          <a:p>
            <a:pPr marL="291600" indent="-291600">
              <a:spcBef>
                <a:spcPts val="500"/>
              </a:spcBef>
            </a:pPr>
            <a:r>
              <a:rPr lang="en-US" sz="2000" noProof="0" dirty="0">
                <a:latin typeface="+mn-lt"/>
              </a:rPr>
              <a:t>Example: compute the z-scores of the smallest and largest observations in Growth, and determine if they are outliers.</a:t>
            </a:r>
          </a:p>
          <a:p>
            <a:pPr marL="291600" indent="-291600">
              <a:lnSpc>
                <a:spcPct val="150000"/>
              </a:lnSpc>
              <a:spcBef>
                <a:spcPts val="500"/>
              </a:spcBef>
            </a:pPr>
            <a:r>
              <a:rPr lang="en-US" sz="2000" noProof="0" dirty="0">
                <a:latin typeface="+mn-lt"/>
              </a:rPr>
              <a:t>Smallest:</a:t>
            </a:r>
            <a:endParaRPr lang="en-US" sz="1900" noProof="0" dirty="0">
              <a:latin typeface="+mn-lt"/>
            </a:endParaRPr>
          </a:p>
        </p:txBody>
      </p:sp>
      <p:graphicFrame>
        <p:nvGraphicFramePr>
          <p:cNvPr id="11" name="Object 10">
            <a:extLst>
              <a:ext uri="{FF2B5EF4-FFF2-40B4-BE49-F238E27FC236}">
                <a16:creationId xmlns:a16="http://schemas.microsoft.com/office/drawing/2014/main" id="{391C724A-AAE5-475E-A9CB-822CEDBF9392}"/>
              </a:ext>
            </a:extLst>
          </p:cNvPr>
          <p:cNvGraphicFramePr>
            <a:graphicFrameLocks noChangeAspect="1"/>
          </p:cNvGraphicFramePr>
          <p:nvPr>
            <p:extLst>
              <p:ext uri="{D42A27DB-BD31-4B8C-83A1-F6EECF244321}">
                <p14:modId xmlns:p14="http://schemas.microsoft.com/office/powerpoint/2010/main" val="4214995849"/>
              </p:ext>
            </p:extLst>
          </p:nvPr>
        </p:nvGraphicFramePr>
        <p:xfrm>
          <a:off x="1828800" y="1983672"/>
          <a:ext cx="2292350" cy="515938"/>
        </p:xfrm>
        <a:graphic>
          <a:graphicData uri="http://schemas.openxmlformats.org/presentationml/2006/ole">
            <mc:AlternateContent xmlns:mc="http://schemas.openxmlformats.org/markup-compatibility/2006">
              <mc:Choice xmlns:v="urn:schemas-microsoft-com:vml" Requires="v">
                <p:oleObj spid="_x0000_s21718" name="Equation" r:id="rId3" imgW="1752480" imgH="393480" progId="Equation.DSMT4">
                  <p:embed/>
                </p:oleObj>
              </mc:Choice>
              <mc:Fallback>
                <p:oleObj name="Equation" r:id="rId3" imgW="1752480" imgH="393480" progId="Equation.DSMT4">
                  <p:embed/>
                  <p:pic>
                    <p:nvPicPr>
                      <p:cNvPr id="6" name="Object 5">
                        <a:extLst>
                          <a:ext uri="{FF2B5EF4-FFF2-40B4-BE49-F238E27FC236}">
                            <a16:creationId xmlns:a16="http://schemas.microsoft.com/office/drawing/2014/main" id="{C2FE14B4-98B7-4E29-8536-13CC63D8CDC0}"/>
                          </a:ext>
                        </a:extLst>
                      </p:cNvPr>
                      <p:cNvPicPr/>
                      <p:nvPr/>
                    </p:nvPicPr>
                    <p:blipFill>
                      <a:blip r:embed="rId4"/>
                      <a:stretch>
                        <a:fillRect/>
                      </a:stretch>
                    </p:blipFill>
                    <p:spPr>
                      <a:xfrm>
                        <a:off x="1828800" y="1983672"/>
                        <a:ext cx="2292350" cy="515938"/>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2EE44FE1-0F05-412A-B727-A013BC35C018}"/>
              </a:ext>
            </a:extLst>
          </p:cNvPr>
          <p:cNvSpPr>
            <a:spLocks noGrp="1"/>
          </p:cNvSpPr>
          <p:nvPr>
            <p:ph idx="10"/>
          </p:nvPr>
        </p:nvSpPr>
        <p:spPr>
          <a:xfrm>
            <a:off x="462280" y="2632113"/>
            <a:ext cx="1391920" cy="419866"/>
          </a:xfrm>
        </p:spPr>
        <p:txBody>
          <a:bodyPr>
            <a:normAutofit/>
          </a:bodyPr>
          <a:lstStyle/>
          <a:p>
            <a:pPr marL="291600" indent="-291600">
              <a:spcBef>
                <a:spcPts val="500"/>
              </a:spcBef>
            </a:pPr>
            <a:r>
              <a:rPr lang="en-US" sz="2000" noProof="0" dirty="0">
                <a:latin typeface="+mn-lt"/>
              </a:rPr>
              <a:t>Largest:</a:t>
            </a:r>
          </a:p>
        </p:txBody>
      </p:sp>
      <p:graphicFrame>
        <p:nvGraphicFramePr>
          <p:cNvPr id="12" name="Object 11">
            <a:extLst>
              <a:ext uri="{FF2B5EF4-FFF2-40B4-BE49-F238E27FC236}">
                <a16:creationId xmlns:a16="http://schemas.microsoft.com/office/drawing/2014/main" id="{E70F68BB-8100-4B4F-9AA5-8AEC00883967}"/>
              </a:ext>
            </a:extLst>
          </p:cNvPr>
          <p:cNvGraphicFramePr>
            <a:graphicFrameLocks noChangeAspect="1"/>
          </p:cNvGraphicFramePr>
          <p:nvPr>
            <p:extLst>
              <p:ext uri="{D42A27DB-BD31-4B8C-83A1-F6EECF244321}">
                <p14:modId xmlns:p14="http://schemas.microsoft.com/office/powerpoint/2010/main" val="1257964340"/>
              </p:ext>
            </p:extLst>
          </p:nvPr>
        </p:nvGraphicFramePr>
        <p:xfrm>
          <a:off x="1707595" y="2634615"/>
          <a:ext cx="2282348" cy="565785"/>
        </p:xfrm>
        <a:graphic>
          <a:graphicData uri="http://schemas.openxmlformats.org/presentationml/2006/ole">
            <mc:AlternateContent xmlns:mc="http://schemas.openxmlformats.org/markup-compatibility/2006">
              <mc:Choice xmlns:v="urn:schemas-microsoft-com:vml" Requires="v">
                <p:oleObj spid="_x0000_s21719" name="Equation" r:id="rId5" imgW="1587240" imgH="393480" progId="Equation.DSMT4">
                  <p:embed/>
                </p:oleObj>
              </mc:Choice>
              <mc:Fallback>
                <p:oleObj name="Equation" r:id="rId5" imgW="1587240" imgH="393480" progId="Equation.DSMT4">
                  <p:embed/>
                  <p:pic>
                    <p:nvPicPr>
                      <p:cNvPr id="7" name="Object 6">
                        <a:extLst>
                          <a:ext uri="{FF2B5EF4-FFF2-40B4-BE49-F238E27FC236}">
                            <a16:creationId xmlns:a16="http://schemas.microsoft.com/office/drawing/2014/main" id="{774A2D10-9E84-482A-AF5D-49055CE6AB92}"/>
                          </a:ext>
                        </a:extLst>
                      </p:cNvPr>
                      <p:cNvPicPr/>
                      <p:nvPr/>
                    </p:nvPicPr>
                    <p:blipFill>
                      <a:blip r:embed="rId6"/>
                      <a:stretch>
                        <a:fillRect/>
                      </a:stretch>
                    </p:blipFill>
                    <p:spPr>
                      <a:xfrm>
                        <a:off x="1707595" y="2634615"/>
                        <a:ext cx="2282348" cy="565785"/>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1504596C-4971-46CC-BAA8-E9907AC0C361}"/>
              </a:ext>
            </a:extLst>
          </p:cNvPr>
          <p:cNvSpPr>
            <a:spLocks noGrp="1"/>
          </p:cNvSpPr>
          <p:nvPr>
            <p:ph idx="11"/>
          </p:nvPr>
        </p:nvSpPr>
        <p:spPr>
          <a:xfrm>
            <a:off x="457200" y="3124200"/>
            <a:ext cx="8229600" cy="331829"/>
          </a:xfrm>
        </p:spPr>
        <p:txBody>
          <a:bodyPr>
            <a:noAutofit/>
          </a:bodyPr>
          <a:lstStyle/>
          <a:p>
            <a:pPr marL="291600" indent="-291600">
              <a:spcBef>
                <a:spcPts val="500"/>
              </a:spcBef>
            </a:pPr>
            <a:r>
              <a:rPr lang="en-US" sz="2000" noProof="0" dirty="0">
                <a:latin typeface="+mn-lt"/>
              </a:rPr>
              <a:t>Neither are outliers, which is consistent with the Growth’s boxplot.</a:t>
            </a:r>
          </a:p>
        </p:txBody>
      </p:sp>
      <p:pic>
        <p:nvPicPr>
          <p:cNvPr id="13" name="Picture 12" descr="Two boxplots: One for value and one for growth displaying annual returns for 1984 through 2019 in percents.">
            <a:extLst>
              <a:ext uri="{FF2B5EF4-FFF2-40B4-BE49-F238E27FC236}">
                <a16:creationId xmlns:a16="http://schemas.microsoft.com/office/drawing/2014/main" id="{70DAB4DC-2BBE-4631-BAB1-00E4E9F8782F}"/>
              </a:ext>
            </a:extLst>
          </p:cNvPr>
          <p:cNvPicPr>
            <a:picLocks noChangeAspect="1"/>
          </p:cNvPicPr>
          <p:nvPr/>
        </p:nvPicPr>
        <p:blipFill rotWithShape="1">
          <a:blip r:embed="rId7"/>
          <a:srcRect b="10727"/>
          <a:stretch/>
        </p:blipFill>
        <p:spPr>
          <a:xfrm>
            <a:off x="2195401" y="3596149"/>
            <a:ext cx="3851499" cy="1509252"/>
          </a:xfrm>
          <a:prstGeom prst="rect">
            <a:avLst/>
          </a:prstGeom>
        </p:spPr>
      </p:pic>
      <p:sp>
        <p:nvSpPr>
          <p:cNvPr id="10" name="Content Placeholder 6">
            <a:extLst>
              <a:ext uri="{FF2B5EF4-FFF2-40B4-BE49-F238E27FC236}">
                <a16:creationId xmlns:a16="http://schemas.microsoft.com/office/drawing/2014/main" id="{1504596C-4971-46CC-BAA8-E9907AC0C361}"/>
              </a:ext>
            </a:extLst>
          </p:cNvPr>
          <p:cNvSpPr>
            <a:spLocks noGrp="1"/>
          </p:cNvSpPr>
          <p:nvPr>
            <p:ph idx="11"/>
          </p:nvPr>
        </p:nvSpPr>
        <p:spPr>
          <a:xfrm>
            <a:off x="2895600" y="5181600"/>
            <a:ext cx="2819400" cy="275678"/>
          </a:xfrm>
        </p:spPr>
        <p:txBody>
          <a:bodyPr>
            <a:noAutofit/>
          </a:bodyPr>
          <a:lstStyle/>
          <a:p>
            <a:pPr marL="0" indent="0">
              <a:spcBef>
                <a:spcPts val="500"/>
              </a:spcBef>
              <a:buNone/>
            </a:pPr>
            <a:r>
              <a:rPr lang="en-US" sz="1200" noProof="0" dirty="0">
                <a:latin typeface="+mn-lt"/>
              </a:rPr>
              <a:t>Annual Returns, 19</a:t>
            </a:r>
            <a:r>
              <a:rPr lang="en-US" sz="100" noProof="0" dirty="0">
                <a:latin typeface="+mn-lt"/>
              </a:rPr>
              <a:t> </a:t>
            </a:r>
            <a:r>
              <a:rPr lang="en-US" sz="1200" noProof="0" dirty="0">
                <a:latin typeface="+mn-lt"/>
              </a:rPr>
              <a:t>84 to 20</a:t>
            </a:r>
            <a:r>
              <a:rPr lang="en-US" sz="100" noProof="0" dirty="0">
                <a:latin typeface="+mn-lt"/>
              </a:rPr>
              <a:t> </a:t>
            </a:r>
            <a:r>
              <a:rPr lang="en-US" sz="1200" noProof="0" dirty="0">
                <a:latin typeface="+mn-lt"/>
              </a:rPr>
              <a:t>19 (in percent)</a:t>
            </a:r>
          </a:p>
        </p:txBody>
      </p:sp>
      <p:sp>
        <p:nvSpPr>
          <p:cNvPr id="9" name="Content Placeholder 5">
            <a:extLst>
              <a:ext uri="{FF2B5EF4-FFF2-40B4-BE49-F238E27FC236}">
                <a16:creationId xmlns:a16="http://schemas.microsoft.com/office/drawing/2014/main" id="{32EA04A3-A287-4B30-9C7B-68F728FBB933}"/>
              </a:ext>
            </a:extLst>
          </p:cNvPr>
          <p:cNvSpPr>
            <a:spLocks noGrp="1"/>
          </p:cNvSpPr>
          <p:nvPr>
            <p:ph idx="10"/>
          </p:nvPr>
        </p:nvSpPr>
        <p:spPr>
          <a:xfrm>
            <a:off x="838200" y="5685878"/>
            <a:ext cx="6934200" cy="304802"/>
          </a:xfrm>
        </p:spPr>
        <p:txBody>
          <a:bodyPr>
            <a:normAutofit/>
          </a:bodyPr>
          <a:lstStyle/>
          <a:p>
            <a:pPr marL="0" indent="0" algn="ctr">
              <a:buNone/>
            </a:pPr>
            <a:r>
              <a:rPr lang="en-US" sz="1200" dirty="0">
                <a:latin typeface="+mn-lt"/>
                <a:hlinkClick r:id="rId8" action="ppaction://hlinksldjump"/>
              </a:rPr>
              <a:t>Access the text alternative for slide images.</a:t>
            </a:r>
            <a:endParaRPr lang="en-US" sz="1200" noProof="0" dirty="0">
              <a:latin typeface="+mn-lt"/>
            </a:endParaRPr>
          </a:p>
        </p:txBody>
      </p:sp>
    </p:spTree>
    <p:extLst>
      <p:ext uri="{BB962C8B-B14F-4D97-AF65-F5344CB8AC3E}">
        <p14:creationId xmlns:p14="http://schemas.microsoft.com/office/powerpoint/2010/main" val="6173032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DBD3F-5ECB-4DDC-8769-662C47DD2F44}"/>
              </a:ext>
            </a:extLst>
          </p:cNvPr>
          <p:cNvSpPr>
            <a:spLocks noGrp="1"/>
          </p:cNvSpPr>
          <p:nvPr>
            <p:ph type="title"/>
          </p:nvPr>
        </p:nvSpPr>
        <p:spPr>
          <a:xfrm>
            <a:off x="457200" y="409604"/>
            <a:ext cx="8229600" cy="783129"/>
          </a:xfrm>
        </p:spPr>
        <p:txBody>
          <a:bodyPr/>
          <a:lstStyle/>
          <a:p>
            <a:r>
              <a:rPr lang="en-US" noProof="0" dirty="0">
                <a:latin typeface="+mn-lt"/>
              </a:rPr>
              <a:t>3.7 Measure of Association </a:t>
            </a:r>
            <a:r>
              <a:rPr lang="en-US" sz="1000" noProof="0" dirty="0">
                <a:latin typeface="+mn-lt"/>
              </a:rPr>
              <a:t>1</a:t>
            </a:r>
          </a:p>
        </p:txBody>
      </p:sp>
      <p:sp>
        <p:nvSpPr>
          <p:cNvPr id="3" name="Content Placeholder 2">
            <a:extLst>
              <a:ext uri="{FF2B5EF4-FFF2-40B4-BE49-F238E27FC236}">
                <a16:creationId xmlns:a16="http://schemas.microsoft.com/office/drawing/2014/main" id="{9E6ED2FD-8669-40DE-B0E9-DE8B23CEDFF1}"/>
              </a:ext>
            </a:extLst>
          </p:cNvPr>
          <p:cNvSpPr>
            <a:spLocks noGrp="1"/>
          </p:cNvSpPr>
          <p:nvPr>
            <p:ph idx="1"/>
          </p:nvPr>
        </p:nvSpPr>
        <p:spPr>
          <a:xfrm>
            <a:off x="457200" y="1245573"/>
            <a:ext cx="8229600" cy="2112353"/>
          </a:xfrm>
        </p:spPr>
        <p:txBody>
          <a:bodyPr>
            <a:normAutofit fontScale="92500" lnSpcReduction="10000"/>
          </a:bodyPr>
          <a:lstStyle/>
          <a:p>
            <a:pPr marL="0" indent="0">
              <a:buNone/>
            </a:pPr>
            <a:r>
              <a:rPr lang="en-US" sz="2200" noProof="0" dirty="0">
                <a:latin typeface="+mn-lt"/>
              </a:rPr>
              <a:t>In Chapter 2, we used a scatterplot to visually assess whether two variables had some type of linear relationship.</a:t>
            </a:r>
          </a:p>
          <a:p>
            <a:pPr marL="0" indent="0">
              <a:buNone/>
            </a:pPr>
            <a:r>
              <a:rPr lang="en-US" sz="2200" noProof="0" dirty="0">
                <a:latin typeface="+mn-lt"/>
              </a:rPr>
              <a:t>If the relationship is linear, there are two numerical measures of association that quantify the direction and strength of the linear relationship.</a:t>
            </a:r>
          </a:p>
          <a:p>
            <a:pPr marL="0" indent="0">
              <a:buNone/>
            </a:pPr>
            <a:r>
              <a:rPr lang="en-US" sz="2200" noProof="0" dirty="0">
                <a:latin typeface="+mn-lt"/>
              </a:rPr>
              <a:t>Covariance measures the direction of the linear relationship.</a:t>
            </a:r>
          </a:p>
          <a:p>
            <a:pPr marL="291600" lvl="1" indent="-291600">
              <a:lnSpc>
                <a:spcPct val="170000"/>
              </a:lnSpc>
              <a:spcBef>
                <a:spcPts val="500"/>
              </a:spcBef>
              <a:buFont typeface="Arial" panose="020B0604020202020204" pitchFamily="34" charset="0"/>
              <a:buChar char="•"/>
            </a:pPr>
            <a:r>
              <a:rPr lang="en-US" sz="1900" noProof="0" dirty="0">
                <a:latin typeface="+mn-lt"/>
              </a:rPr>
              <a:t>Population:</a:t>
            </a:r>
          </a:p>
        </p:txBody>
      </p:sp>
      <p:graphicFrame>
        <p:nvGraphicFramePr>
          <p:cNvPr id="9" name="Object 8">
            <a:extLst>
              <a:ext uri="{FF2B5EF4-FFF2-40B4-BE49-F238E27FC236}">
                <a16:creationId xmlns:a16="http://schemas.microsoft.com/office/drawing/2014/main" id="{CF5A41E3-FA8B-4492-94BF-56F0C50698CD}"/>
              </a:ext>
            </a:extLst>
          </p:cNvPr>
          <p:cNvGraphicFramePr>
            <a:graphicFrameLocks noChangeAspect="1"/>
          </p:cNvGraphicFramePr>
          <p:nvPr>
            <p:extLst>
              <p:ext uri="{D42A27DB-BD31-4B8C-83A1-F6EECF244321}">
                <p14:modId xmlns:p14="http://schemas.microsoft.com/office/powerpoint/2010/main" val="2076161026"/>
              </p:ext>
            </p:extLst>
          </p:nvPr>
        </p:nvGraphicFramePr>
        <p:xfrm>
          <a:off x="1978025" y="2790825"/>
          <a:ext cx="2060575" cy="549275"/>
        </p:xfrm>
        <a:graphic>
          <a:graphicData uri="http://schemas.openxmlformats.org/presentationml/2006/ole">
            <mc:AlternateContent xmlns:mc="http://schemas.openxmlformats.org/markup-compatibility/2006">
              <mc:Choice xmlns:v="urn:schemas-microsoft-com:vml" Requires="v">
                <p:oleObj spid="_x0000_s20696" name="Equation" r:id="rId3" imgW="1574640" imgH="419040" progId="Equation.DSMT4">
                  <p:embed/>
                </p:oleObj>
              </mc:Choice>
              <mc:Fallback>
                <p:oleObj name="Equation" r:id="rId3" imgW="1574640" imgH="419040" progId="Equation.DSMT4">
                  <p:embed/>
                  <p:pic>
                    <p:nvPicPr>
                      <p:cNvPr id="4" name="Object 3">
                        <a:extLst>
                          <a:ext uri="{FF2B5EF4-FFF2-40B4-BE49-F238E27FC236}">
                            <a16:creationId xmlns:a16="http://schemas.microsoft.com/office/drawing/2014/main" id="{B3A57D46-92AC-4F8D-A123-E688503F70EB}"/>
                          </a:ext>
                        </a:extLst>
                      </p:cNvPr>
                      <p:cNvPicPr/>
                      <p:nvPr/>
                    </p:nvPicPr>
                    <p:blipFill>
                      <a:blip r:embed="rId4"/>
                      <a:stretch>
                        <a:fillRect/>
                      </a:stretch>
                    </p:blipFill>
                    <p:spPr>
                      <a:xfrm>
                        <a:off x="1978025" y="2790825"/>
                        <a:ext cx="2060575" cy="549275"/>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2EE44FE1-0F05-412A-B727-A013BC35C018}"/>
              </a:ext>
            </a:extLst>
          </p:cNvPr>
          <p:cNvSpPr>
            <a:spLocks noGrp="1"/>
          </p:cNvSpPr>
          <p:nvPr>
            <p:ph idx="10"/>
          </p:nvPr>
        </p:nvSpPr>
        <p:spPr>
          <a:xfrm>
            <a:off x="457200" y="3500074"/>
            <a:ext cx="1228725" cy="437344"/>
          </a:xfrm>
        </p:spPr>
        <p:txBody>
          <a:bodyPr>
            <a:normAutofit/>
          </a:bodyPr>
          <a:lstStyle/>
          <a:p>
            <a:pPr marL="291600" indent="-291600">
              <a:spcBef>
                <a:spcPts val="500"/>
              </a:spcBef>
            </a:pPr>
            <a:r>
              <a:rPr lang="en-US" sz="1800" noProof="0" dirty="0">
                <a:latin typeface="+mn-lt"/>
              </a:rPr>
              <a:t>Sample:</a:t>
            </a:r>
          </a:p>
        </p:txBody>
      </p:sp>
      <p:graphicFrame>
        <p:nvGraphicFramePr>
          <p:cNvPr id="10" name="Object 9">
            <a:extLst>
              <a:ext uri="{FF2B5EF4-FFF2-40B4-BE49-F238E27FC236}">
                <a16:creationId xmlns:a16="http://schemas.microsoft.com/office/drawing/2014/main" id="{687BF839-5190-4CF4-9148-5018CC6B51CC}"/>
              </a:ext>
            </a:extLst>
          </p:cNvPr>
          <p:cNvGraphicFramePr>
            <a:graphicFrameLocks noChangeAspect="1"/>
          </p:cNvGraphicFramePr>
          <p:nvPr>
            <p:extLst>
              <p:ext uri="{D42A27DB-BD31-4B8C-83A1-F6EECF244321}">
                <p14:modId xmlns:p14="http://schemas.microsoft.com/office/powerpoint/2010/main" val="4050297955"/>
              </p:ext>
            </p:extLst>
          </p:nvPr>
        </p:nvGraphicFramePr>
        <p:xfrm>
          <a:off x="1685925" y="3467100"/>
          <a:ext cx="1843088" cy="514350"/>
        </p:xfrm>
        <a:graphic>
          <a:graphicData uri="http://schemas.openxmlformats.org/presentationml/2006/ole">
            <mc:AlternateContent xmlns:mc="http://schemas.openxmlformats.org/markup-compatibility/2006">
              <mc:Choice xmlns:v="urn:schemas-microsoft-com:vml" Requires="v">
                <p:oleObj spid="_x0000_s20697" name="Equation" r:id="rId5" imgW="1409400" imgH="393480" progId="Equation.DSMT4">
                  <p:embed/>
                </p:oleObj>
              </mc:Choice>
              <mc:Fallback>
                <p:oleObj name="Equation" r:id="rId5" imgW="1409400" imgH="393480" progId="Equation.DSMT4">
                  <p:embed/>
                  <p:pic>
                    <p:nvPicPr>
                      <p:cNvPr id="5" name="Object 4">
                        <a:extLst>
                          <a:ext uri="{FF2B5EF4-FFF2-40B4-BE49-F238E27FC236}">
                            <a16:creationId xmlns:a16="http://schemas.microsoft.com/office/drawing/2014/main" id="{D5CA3B03-114E-4CB2-B00D-A40EFEDD0751}"/>
                          </a:ext>
                        </a:extLst>
                      </p:cNvPr>
                      <p:cNvPicPr/>
                      <p:nvPr/>
                    </p:nvPicPr>
                    <p:blipFill>
                      <a:blip r:embed="rId6"/>
                      <a:stretch>
                        <a:fillRect/>
                      </a:stretch>
                    </p:blipFill>
                    <p:spPr>
                      <a:xfrm>
                        <a:off x="1685925" y="3467100"/>
                        <a:ext cx="1843088" cy="514350"/>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1504596C-4971-46CC-BAA8-E9907AC0C361}"/>
              </a:ext>
            </a:extLst>
          </p:cNvPr>
          <p:cNvSpPr>
            <a:spLocks noGrp="1"/>
          </p:cNvSpPr>
          <p:nvPr>
            <p:ph idx="11"/>
          </p:nvPr>
        </p:nvSpPr>
        <p:spPr>
          <a:xfrm>
            <a:off x="457200" y="4118548"/>
            <a:ext cx="4114800" cy="986852"/>
          </a:xfrm>
        </p:spPr>
        <p:txBody>
          <a:bodyPr>
            <a:noAutofit/>
          </a:bodyPr>
          <a:lstStyle/>
          <a:p>
            <a:pPr marL="291600" lvl="1" indent="-291600">
              <a:spcBef>
                <a:spcPts val="500"/>
              </a:spcBef>
              <a:buFont typeface="Arial" panose="020B0604020202020204" pitchFamily="34" charset="0"/>
              <a:buChar char="•"/>
            </a:pPr>
            <a:r>
              <a:rPr lang="en-US" sz="1800" noProof="0" dirty="0">
                <a:latin typeface="+mn-lt"/>
              </a:rPr>
              <a:t>Negative: negative linear relationship.</a:t>
            </a:r>
          </a:p>
          <a:p>
            <a:pPr marL="291600" lvl="1" indent="-291600">
              <a:spcBef>
                <a:spcPts val="500"/>
              </a:spcBef>
              <a:buFont typeface="Arial" panose="020B0604020202020204" pitchFamily="34" charset="0"/>
              <a:buChar char="•"/>
            </a:pPr>
            <a:r>
              <a:rPr lang="en-US" sz="1800" noProof="0" dirty="0">
                <a:latin typeface="+mn-lt"/>
              </a:rPr>
              <a:t>Positive: positive linear relationship.</a:t>
            </a:r>
          </a:p>
          <a:p>
            <a:pPr marL="291600" lvl="1" indent="-291600">
              <a:spcBef>
                <a:spcPts val="500"/>
              </a:spcBef>
              <a:buFont typeface="Arial" panose="020B0604020202020204" pitchFamily="34" charset="0"/>
              <a:buChar char="•"/>
            </a:pPr>
            <a:r>
              <a:rPr lang="en-US" sz="1800" noProof="0" dirty="0">
                <a:latin typeface="+mn-lt"/>
              </a:rPr>
              <a:t>Zero: no linear relationship.</a:t>
            </a:r>
          </a:p>
        </p:txBody>
      </p:sp>
      <p:sp>
        <p:nvSpPr>
          <p:cNvPr id="6" name="Content Placeholder 5">
            <a:extLst>
              <a:ext uri="{FF2B5EF4-FFF2-40B4-BE49-F238E27FC236}">
                <a16:creationId xmlns:a16="http://schemas.microsoft.com/office/drawing/2014/main" id="{29AFC04D-FC59-4561-903C-7BBACB39485D}"/>
              </a:ext>
            </a:extLst>
          </p:cNvPr>
          <p:cNvSpPr>
            <a:spLocks noGrp="1"/>
          </p:cNvSpPr>
          <p:nvPr>
            <p:ph idx="12"/>
          </p:nvPr>
        </p:nvSpPr>
        <p:spPr>
          <a:xfrm>
            <a:off x="457200" y="5286530"/>
            <a:ext cx="8229600" cy="685800"/>
          </a:xfrm>
        </p:spPr>
        <p:txBody>
          <a:bodyPr>
            <a:normAutofit lnSpcReduction="10000"/>
          </a:bodyPr>
          <a:lstStyle/>
          <a:p>
            <a:pPr marL="0" indent="0">
              <a:buNone/>
            </a:pPr>
            <a:r>
              <a:rPr lang="en-US" sz="2000" noProof="0" dirty="0">
                <a:latin typeface="+mn-lt"/>
              </a:rPr>
              <a:t>Covariance is hard to interpret because it is sensitive to the units of measurement. We cannot comment on the strength of the linear relationship.</a:t>
            </a:r>
            <a:endParaRPr lang="en-US" sz="1900" noProof="0" dirty="0">
              <a:latin typeface="+mn-lt"/>
            </a:endParaRPr>
          </a:p>
        </p:txBody>
      </p:sp>
    </p:spTree>
    <p:extLst>
      <p:ext uri="{BB962C8B-B14F-4D97-AF65-F5344CB8AC3E}">
        <p14:creationId xmlns:p14="http://schemas.microsoft.com/office/powerpoint/2010/main" val="15924868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DBD3F-5ECB-4DDC-8769-662C47DD2F44}"/>
              </a:ext>
            </a:extLst>
          </p:cNvPr>
          <p:cNvSpPr>
            <a:spLocks noGrp="1"/>
          </p:cNvSpPr>
          <p:nvPr>
            <p:ph type="title"/>
          </p:nvPr>
        </p:nvSpPr>
        <p:spPr>
          <a:xfrm>
            <a:off x="457200" y="426328"/>
            <a:ext cx="8229600" cy="839621"/>
          </a:xfrm>
        </p:spPr>
        <p:txBody>
          <a:bodyPr/>
          <a:lstStyle/>
          <a:p>
            <a:r>
              <a:rPr lang="en-US" noProof="0" dirty="0">
                <a:latin typeface="+mn-lt"/>
              </a:rPr>
              <a:t>3.7 Measure of Association </a:t>
            </a:r>
            <a:r>
              <a:rPr lang="en-US" sz="1000" noProof="0" dirty="0">
                <a:latin typeface="+mn-lt"/>
              </a:rPr>
              <a:t>2</a:t>
            </a:r>
          </a:p>
        </p:txBody>
      </p:sp>
      <p:sp>
        <p:nvSpPr>
          <p:cNvPr id="3" name="Content Placeholder 2">
            <a:extLst>
              <a:ext uri="{FF2B5EF4-FFF2-40B4-BE49-F238E27FC236}">
                <a16:creationId xmlns:a16="http://schemas.microsoft.com/office/drawing/2014/main" id="{9E6ED2FD-8669-40DE-B0E9-DE8B23CEDFF1}"/>
              </a:ext>
            </a:extLst>
          </p:cNvPr>
          <p:cNvSpPr>
            <a:spLocks noGrp="1"/>
          </p:cNvSpPr>
          <p:nvPr>
            <p:ph idx="1"/>
          </p:nvPr>
        </p:nvSpPr>
        <p:spPr>
          <a:xfrm>
            <a:off x="457200" y="1345897"/>
            <a:ext cx="8229600" cy="1168703"/>
          </a:xfrm>
        </p:spPr>
        <p:txBody>
          <a:bodyPr>
            <a:normAutofit fontScale="92500" lnSpcReduction="10000"/>
          </a:bodyPr>
          <a:lstStyle/>
          <a:p>
            <a:pPr marL="0" indent="0">
              <a:buNone/>
            </a:pPr>
            <a:r>
              <a:rPr lang="en-US" sz="2200" noProof="0" dirty="0">
                <a:latin typeface="+mn-lt"/>
              </a:rPr>
              <a:t>The correlation coefficient describes both the direction and strength of the linear relationship between </a:t>
            </a:r>
            <a:r>
              <a:rPr lang="en-US" sz="2200" i="1" noProof="0" dirty="0">
                <a:latin typeface="+mn-lt"/>
              </a:rPr>
              <a:t>x</a:t>
            </a:r>
            <a:r>
              <a:rPr lang="en-US" sz="2200" noProof="0" dirty="0">
                <a:latin typeface="+mn-lt"/>
              </a:rPr>
              <a:t> and </a:t>
            </a:r>
            <a:r>
              <a:rPr lang="en-US" sz="2200" i="1" noProof="0" dirty="0">
                <a:latin typeface="+mn-lt"/>
              </a:rPr>
              <a:t>y</a:t>
            </a:r>
            <a:r>
              <a:rPr lang="en-US" sz="2200" noProof="0" dirty="0">
                <a:latin typeface="+mn-lt"/>
              </a:rPr>
              <a:t>.</a:t>
            </a:r>
          </a:p>
          <a:p>
            <a:pPr marL="291600" lvl="1" indent="-291600">
              <a:lnSpc>
                <a:spcPct val="170000"/>
              </a:lnSpc>
              <a:spcBef>
                <a:spcPts val="500"/>
              </a:spcBef>
              <a:buFont typeface="Arial" panose="020B0604020202020204" pitchFamily="34" charset="0"/>
              <a:buChar char="•"/>
            </a:pPr>
            <a:r>
              <a:rPr lang="en-US" sz="1900" noProof="0" dirty="0">
                <a:latin typeface="+mn-lt"/>
              </a:rPr>
              <a:t>Population:</a:t>
            </a:r>
          </a:p>
        </p:txBody>
      </p:sp>
      <p:graphicFrame>
        <p:nvGraphicFramePr>
          <p:cNvPr id="7" name="Object 6">
            <a:extLst>
              <a:ext uri="{FF2B5EF4-FFF2-40B4-BE49-F238E27FC236}">
                <a16:creationId xmlns:a16="http://schemas.microsoft.com/office/drawing/2014/main" id="{60B3010F-AA66-4869-B5E8-B608515B1838}"/>
              </a:ext>
            </a:extLst>
          </p:cNvPr>
          <p:cNvGraphicFramePr>
            <a:graphicFrameLocks noChangeAspect="1"/>
          </p:cNvGraphicFramePr>
          <p:nvPr>
            <p:extLst>
              <p:ext uri="{D42A27DB-BD31-4B8C-83A1-F6EECF244321}">
                <p14:modId xmlns:p14="http://schemas.microsoft.com/office/powerpoint/2010/main" val="3899809907"/>
              </p:ext>
            </p:extLst>
          </p:nvPr>
        </p:nvGraphicFramePr>
        <p:xfrm>
          <a:off x="1981200" y="1940642"/>
          <a:ext cx="963627" cy="614726"/>
        </p:xfrm>
        <a:graphic>
          <a:graphicData uri="http://schemas.openxmlformats.org/presentationml/2006/ole">
            <mc:AlternateContent xmlns:mc="http://schemas.openxmlformats.org/markup-compatibility/2006">
              <mc:Choice xmlns:v="urn:schemas-microsoft-com:vml" Requires="v">
                <p:oleObj spid="_x0000_s18650" name="Equation" r:id="rId3" imgW="736560" imgH="469800" progId="Equation.DSMT4">
                  <p:embed/>
                </p:oleObj>
              </mc:Choice>
              <mc:Fallback>
                <p:oleObj name="Equation" r:id="rId3" imgW="736560" imgH="469800" progId="Equation.DSMT4">
                  <p:embed/>
                  <p:pic>
                    <p:nvPicPr>
                      <p:cNvPr id="2" name="Object 1">
                        <a:extLst>
                          <a:ext uri="{FF2B5EF4-FFF2-40B4-BE49-F238E27FC236}">
                            <a16:creationId xmlns:a16="http://schemas.microsoft.com/office/drawing/2014/main" id="{5FC1827A-070F-4B71-846F-657488148CD3}"/>
                          </a:ext>
                        </a:extLst>
                      </p:cNvPr>
                      <p:cNvPicPr/>
                      <p:nvPr/>
                    </p:nvPicPr>
                    <p:blipFill>
                      <a:blip r:embed="rId4"/>
                      <a:stretch>
                        <a:fillRect/>
                      </a:stretch>
                    </p:blipFill>
                    <p:spPr>
                      <a:xfrm>
                        <a:off x="1981200" y="1940642"/>
                        <a:ext cx="963627" cy="614726"/>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2EE44FE1-0F05-412A-B727-A013BC35C018}"/>
              </a:ext>
            </a:extLst>
          </p:cNvPr>
          <p:cNvSpPr>
            <a:spLocks noGrp="1"/>
          </p:cNvSpPr>
          <p:nvPr>
            <p:ph idx="10"/>
          </p:nvPr>
        </p:nvSpPr>
        <p:spPr/>
        <p:txBody>
          <a:bodyPr>
            <a:normAutofit/>
          </a:bodyPr>
          <a:lstStyle/>
          <a:p>
            <a:pPr marL="291600" indent="-291600">
              <a:spcBef>
                <a:spcPts val="500"/>
              </a:spcBef>
            </a:pPr>
            <a:r>
              <a:rPr lang="en-US" sz="1800" noProof="0" dirty="0">
                <a:latin typeface="+mn-lt"/>
              </a:rPr>
              <a:t>Sample:</a:t>
            </a:r>
          </a:p>
        </p:txBody>
      </p:sp>
      <p:graphicFrame>
        <p:nvGraphicFramePr>
          <p:cNvPr id="8" name="Object 7">
            <a:extLst>
              <a:ext uri="{FF2B5EF4-FFF2-40B4-BE49-F238E27FC236}">
                <a16:creationId xmlns:a16="http://schemas.microsoft.com/office/drawing/2014/main" id="{EC14511A-AC11-4D24-B88F-E844AF9A5515}"/>
              </a:ext>
            </a:extLst>
          </p:cNvPr>
          <p:cNvGraphicFramePr>
            <a:graphicFrameLocks noChangeAspect="1"/>
          </p:cNvGraphicFramePr>
          <p:nvPr>
            <p:extLst>
              <p:ext uri="{D42A27DB-BD31-4B8C-83A1-F6EECF244321}">
                <p14:modId xmlns:p14="http://schemas.microsoft.com/office/powerpoint/2010/main" val="2152386806"/>
              </p:ext>
            </p:extLst>
          </p:nvPr>
        </p:nvGraphicFramePr>
        <p:xfrm>
          <a:off x="1663028" y="2584632"/>
          <a:ext cx="797487" cy="614726"/>
        </p:xfrm>
        <a:graphic>
          <a:graphicData uri="http://schemas.openxmlformats.org/presentationml/2006/ole">
            <mc:AlternateContent xmlns:mc="http://schemas.openxmlformats.org/markup-compatibility/2006">
              <mc:Choice xmlns:v="urn:schemas-microsoft-com:vml" Requires="v">
                <p:oleObj spid="_x0000_s18651" name="Equation" r:id="rId5" imgW="609480" imgH="469800" progId="Equation.DSMT4">
                  <p:embed/>
                </p:oleObj>
              </mc:Choice>
              <mc:Fallback>
                <p:oleObj name="Equation" r:id="rId5" imgW="609480" imgH="469800" progId="Equation.DSMT4">
                  <p:embed/>
                  <p:pic>
                    <p:nvPicPr>
                      <p:cNvPr id="5" name="Object 4">
                        <a:extLst>
                          <a:ext uri="{FF2B5EF4-FFF2-40B4-BE49-F238E27FC236}">
                            <a16:creationId xmlns:a16="http://schemas.microsoft.com/office/drawing/2014/main" id="{6FA9C22B-49FA-46A8-B264-A864CA12B63C}"/>
                          </a:ext>
                        </a:extLst>
                      </p:cNvPr>
                      <p:cNvPicPr/>
                      <p:nvPr/>
                    </p:nvPicPr>
                    <p:blipFill>
                      <a:blip r:embed="rId6"/>
                      <a:stretch>
                        <a:fillRect/>
                      </a:stretch>
                    </p:blipFill>
                    <p:spPr>
                      <a:xfrm>
                        <a:off x="1663028" y="2584632"/>
                        <a:ext cx="797487" cy="614726"/>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1504596C-4971-46CC-BAA8-E9907AC0C361}"/>
              </a:ext>
            </a:extLst>
          </p:cNvPr>
          <p:cNvSpPr>
            <a:spLocks noGrp="1"/>
          </p:cNvSpPr>
          <p:nvPr>
            <p:ph idx="11"/>
          </p:nvPr>
        </p:nvSpPr>
        <p:spPr>
          <a:xfrm>
            <a:off x="457200" y="3276600"/>
            <a:ext cx="8229600" cy="986852"/>
          </a:xfrm>
        </p:spPr>
        <p:txBody>
          <a:bodyPr>
            <a:noAutofit/>
          </a:bodyPr>
          <a:lstStyle/>
          <a:p>
            <a:pPr marL="291600" lvl="1" indent="-291600">
              <a:spcBef>
                <a:spcPts val="500"/>
              </a:spcBef>
              <a:buFont typeface="Arial" panose="020B0604020202020204" pitchFamily="34" charset="0"/>
              <a:buChar char="•"/>
            </a:pPr>
            <a:r>
              <a:rPr lang="en-US" sz="1800" noProof="0" dirty="0">
                <a:latin typeface="+mn-lt"/>
              </a:rPr>
              <a:t>Negative: negative linear relationship.</a:t>
            </a:r>
          </a:p>
          <a:p>
            <a:pPr marL="291600" lvl="1" indent="-291600">
              <a:spcBef>
                <a:spcPts val="500"/>
              </a:spcBef>
              <a:buFont typeface="Arial" panose="020B0604020202020204" pitchFamily="34" charset="0"/>
              <a:buChar char="•"/>
            </a:pPr>
            <a:r>
              <a:rPr lang="en-US" sz="1800" noProof="0" dirty="0">
                <a:latin typeface="+mn-lt"/>
              </a:rPr>
              <a:t>Positive: positive linear relationship.</a:t>
            </a:r>
          </a:p>
          <a:p>
            <a:pPr marL="291600" lvl="1" indent="-291600">
              <a:spcBef>
                <a:spcPts val="500"/>
              </a:spcBef>
              <a:buFont typeface="Arial" panose="020B0604020202020204" pitchFamily="34" charset="0"/>
              <a:buChar char="•"/>
            </a:pPr>
            <a:r>
              <a:rPr lang="en-US" sz="1800" noProof="0" dirty="0">
                <a:latin typeface="+mn-lt"/>
              </a:rPr>
              <a:t>Zero: no linear relationship.</a:t>
            </a:r>
          </a:p>
        </p:txBody>
      </p:sp>
      <p:sp>
        <p:nvSpPr>
          <p:cNvPr id="6" name="Content Placeholder 5">
            <a:extLst>
              <a:ext uri="{FF2B5EF4-FFF2-40B4-BE49-F238E27FC236}">
                <a16:creationId xmlns:a16="http://schemas.microsoft.com/office/drawing/2014/main" id="{29AFC04D-FC59-4561-903C-7BBACB39485D}"/>
              </a:ext>
            </a:extLst>
          </p:cNvPr>
          <p:cNvSpPr>
            <a:spLocks noGrp="1"/>
          </p:cNvSpPr>
          <p:nvPr>
            <p:ph idx="12"/>
          </p:nvPr>
        </p:nvSpPr>
        <p:spPr>
          <a:xfrm>
            <a:off x="457200" y="4343400"/>
            <a:ext cx="8229600" cy="1631430"/>
          </a:xfrm>
        </p:spPr>
        <p:txBody>
          <a:bodyPr>
            <a:normAutofit fontScale="92500" lnSpcReduction="20000"/>
          </a:bodyPr>
          <a:lstStyle/>
          <a:p>
            <a:pPr marL="0" indent="0">
              <a:buNone/>
            </a:pPr>
            <a:r>
              <a:rPr lang="en-US" sz="2200" noProof="0" dirty="0">
                <a:latin typeface="+mn-lt"/>
              </a:rPr>
              <a:t>The correlation is unit-free.</a:t>
            </a:r>
          </a:p>
          <a:p>
            <a:pPr marL="0" indent="0">
              <a:buNone/>
            </a:pPr>
            <a:r>
              <a:rPr lang="en-US" sz="2200" noProof="0" dirty="0">
                <a:latin typeface="+mn-lt"/>
              </a:rPr>
              <a:t>The correlation is between </a:t>
            </a:r>
            <a:r>
              <a:rPr lang="en-US" sz="2200" noProof="0" dirty="0">
                <a:latin typeface="Calibri" panose="020F0502020204030204" pitchFamily="34" charset="0"/>
                <a:cs typeface="Calibri" panose="020F0502020204030204" pitchFamily="34" charset="0"/>
              </a:rPr>
              <a:t>−</a:t>
            </a:r>
            <a:r>
              <a:rPr lang="en-US" sz="2200" noProof="0" dirty="0">
                <a:latin typeface="+mn-lt"/>
              </a:rPr>
              <a:t>1 and 1.</a:t>
            </a:r>
          </a:p>
          <a:p>
            <a:pPr marL="291600" lvl="1" indent="-291600">
              <a:lnSpc>
                <a:spcPct val="110000"/>
              </a:lnSpc>
              <a:spcBef>
                <a:spcPts val="500"/>
              </a:spcBef>
              <a:buFont typeface="Arial" panose="020B0604020202020204" pitchFamily="34" charset="0"/>
              <a:buChar char="•"/>
            </a:pPr>
            <a:r>
              <a:rPr lang="en-US" sz="1900" noProof="0" dirty="0">
                <a:latin typeface="+mn-lt"/>
              </a:rPr>
              <a:t>Correlation is </a:t>
            </a:r>
            <a:r>
              <a:rPr lang="en-US" sz="2000" noProof="0" dirty="0">
                <a:latin typeface="Calibri" panose="020F0502020204030204" pitchFamily="34" charset="0"/>
                <a:cs typeface="Calibri" panose="020F0502020204030204" pitchFamily="34" charset="0"/>
              </a:rPr>
              <a:t>− </a:t>
            </a:r>
            <a:r>
              <a:rPr lang="en-US" sz="1900" noProof="0" dirty="0">
                <a:latin typeface="+mn-lt"/>
              </a:rPr>
              <a:t>1: perfect negative linear relationship.</a:t>
            </a:r>
          </a:p>
          <a:p>
            <a:pPr marL="291600" lvl="1" indent="-291600">
              <a:lnSpc>
                <a:spcPct val="110000"/>
              </a:lnSpc>
              <a:spcBef>
                <a:spcPts val="500"/>
              </a:spcBef>
              <a:buFont typeface="Arial" panose="020B0604020202020204" pitchFamily="34" charset="0"/>
              <a:buChar char="•"/>
            </a:pPr>
            <a:r>
              <a:rPr lang="en-US" sz="1900" noProof="0" dirty="0">
                <a:latin typeface="+mn-lt"/>
              </a:rPr>
              <a:t>Correlation is 0:  not linearly related.</a:t>
            </a:r>
          </a:p>
          <a:p>
            <a:pPr marL="291600" lvl="1" indent="-291600">
              <a:lnSpc>
                <a:spcPct val="110000"/>
              </a:lnSpc>
              <a:spcBef>
                <a:spcPts val="500"/>
              </a:spcBef>
              <a:buFont typeface="Arial" panose="020B0604020202020204" pitchFamily="34" charset="0"/>
              <a:buChar char="•"/>
            </a:pPr>
            <a:r>
              <a:rPr lang="en-US" sz="1900" noProof="0" dirty="0">
                <a:latin typeface="+mn-lt"/>
              </a:rPr>
              <a:t>Correlation is 1: perfect positive linear relationship.</a:t>
            </a:r>
          </a:p>
        </p:txBody>
      </p:sp>
    </p:spTree>
    <p:extLst>
      <p:ext uri="{BB962C8B-B14F-4D97-AF65-F5344CB8AC3E}">
        <p14:creationId xmlns:p14="http://schemas.microsoft.com/office/powerpoint/2010/main" val="293155530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a:xfrm>
            <a:off x="0" y="0"/>
            <a:ext cx="9144000" cy="838200"/>
          </a:xfrm>
        </p:spPr>
        <p:txBody>
          <a:bodyPr>
            <a:noAutofit/>
          </a:bodyPr>
          <a:lstStyle/>
          <a:p>
            <a:r>
              <a:rPr lang="en-US" sz="3600" noProof="0" dirty="0">
                <a:latin typeface="+mn-lt"/>
              </a:rPr>
              <a:t>3.7 Measure of Association </a:t>
            </a:r>
            <a:r>
              <a:rPr lang="en-US" sz="1000" noProof="0" dirty="0">
                <a:latin typeface="+mn-lt"/>
              </a:rPr>
              <a:t>3</a:t>
            </a:r>
            <a:endParaRPr lang="en-US" sz="1000" noProof="0" dirty="0">
              <a:solidFill>
                <a:srgbClr val="1F4984"/>
              </a:solidFill>
              <a:latin typeface="+mn-lt"/>
            </a:endParaRPr>
          </a:p>
        </p:txBody>
      </p:sp>
      <p:sp>
        <p:nvSpPr>
          <p:cNvPr id="3" name="Content Placeholder 2"/>
          <p:cNvSpPr>
            <a:spLocks noGrp="1"/>
          </p:cNvSpPr>
          <p:nvPr>
            <p:ph idx="1"/>
          </p:nvPr>
        </p:nvSpPr>
        <p:spPr>
          <a:xfrm>
            <a:off x="190500" y="990600"/>
            <a:ext cx="8763000" cy="838200"/>
          </a:xfrm>
        </p:spPr>
        <p:txBody>
          <a:bodyPr>
            <a:normAutofit/>
          </a:bodyPr>
          <a:lstStyle/>
          <a:p>
            <a:pPr marL="291600" indent="-291600">
              <a:spcBef>
                <a:spcPts val="500"/>
              </a:spcBef>
            </a:pPr>
            <a:r>
              <a:rPr lang="en-US" sz="2400" noProof="0" dirty="0">
                <a:latin typeface="+mn-lt"/>
              </a:rPr>
              <a:t>Example: using Excel or R, find the covariance and the correlation coefficient for Growth and Value.</a:t>
            </a:r>
          </a:p>
        </p:txBody>
      </p:sp>
      <p:pic>
        <p:nvPicPr>
          <p:cNvPr id="2" name="Picture 1" descr="Scatterplot of the return data for the growth and value mutual funds.">
            <a:extLst>
              <a:ext uri="{FF2B5EF4-FFF2-40B4-BE49-F238E27FC236}">
                <a16:creationId xmlns:a16="http://schemas.microsoft.com/office/drawing/2014/main" id="{629B25AC-EBF1-7C43-A459-72257FD61076}"/>
              </a:ext>
            </a:extLst>
          </p:cNvPr>
          <p:cNvPicPr>
            <a:picLocks noChangeAspect="1"/>
          </p:cNvPicPr>
          <p:nvPr/>
        </p:nvPicPr>
        <p:blipFill>
          <a:blip r:embed="rId3"/>
          <a:stretch>
            <a:fillRect/>
          </a:stretch>
        </p:blipFill>
        <p:spPr>
          <a:xfrm>
            <a:off x="1555614" y="1857689"/>
            <a:ext cx="6032772" cy="3552511"/>
          </a:xfrm>
          <a:prstGeom prst="rect">
            <a:avLst/>
          </a:prstGeom>
        </p:spPr>
      </p:pic>
      <p:sp>
        <p:nvSpPr>
          <p:cNvPr id="5" name="Content Placeholder 5">
            <a:extLst>
              <a:ext uri="{FF2B5EF4-FFF2-40B4-BE49-F238E27FC236}">
                <a16:creationId xmlns:a16="http://schemas.microsoft.com/office/drawing/2014/main" id="{32EA04A3-A287-4B30-9C7B-68F728FBB933}"/>
              </a:ext>
            </a:extLst>
          </p:cNvPr>
          <p:cNvSpPr>
            <a:spLocks noGrp="1"/>
          </p:cNvSpPr>
          <p:nvPr>
            <p:ph idx="10"/>
          </p:nvPr>
        </p:nvSpPr>
        <p:spPr>
          <a:xfrm>
            <a:off x="838200" y="5685878"/>
            <a:ext cx="6934200" cy="304802"/>
          </a:xfrm>
        </p:spPr>
        <p:txBody>
          <a:bodyPr>
            <a:normAutofit/>
          </a:bodyPr>
          <a:lstStyle/>
          <a:p>
            <a:pPr marL="0" indent="0" algn="ctr">
              <a:buNone/>
            </a:pPr>
            <a:r>
              <a:rPr lang="en-US" sz="1200" dirty="0">
                <a:latin typeface="+mn-lt"/>
                <a:hlinkClick r:id="rId4" action="ppaction://hlinksldjump"/>
              </a:rPr>
              <a:t>Access the text alternative for slide images.</a:t>
            </a:r>
            <a:endParaRPr lang="en-US" sz="1200" noProof="0" dirty="0">
              <a:latin typeface="+mn-lt"/>
            </a:endParaRPr>
          </a:p>
        </p:txBody>
      </p:sp>
    </p:spTree>
    <p:extLst>
      <p:ext uri="{BB962C8B-B14F-4D97-AF65-F5344CB8AC3E}">
        <p14:creationId xmlns:p14="http://schemas.microsoft.com/office/powerpoint/2010/main" val="416279444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79CB7-E16D-41ED-95AD-2057A6BDEACA}"/>
              </a:ext>
            </a:extLst>
          </p:cNvPr>
          <p:cNvSpPr>
            <a:spLocks noGrp="1"/>
          </p:cNvSpPr>
          <p:nvPr>
            <p:ph type="title"/>
          </p:nvPr>
        </p:nvSpPr>
        <p:spPr>
          <a:xfrm>
            <a:off x="457200" y="434600"/>
            <a:ext cx="8229600" cy="823077"/>
          </a:xfrm>
        </p:spPr>
        <p:txBody>
          <a:bodyPr/>
          <a:lstStyle/>
          <a:p>
            <a:r>
              <a:rPr lang="en-US" noProof="0" dirty="0">
                <a:latin typeface="+mn-lt"/>
              </a:rPr>
              <a:t>3.7 Measure of Association </a:t>
            </a:r>
            <a:r>
              <a:rPr lang="en-US" sz="1000" noProof="0" dirty="0">
                <a:latin typeface="+mn-lt"/>
              </a:rPr>
              <a:t>4</a:t>
            </a:r>
          </a:p>
        </p:txBody>
      </p:sp>
      <p:sp>
        <p:nvSpPr>
          <p:cNvPr id="3" name="Content Placeholder 2">
            <a:extLst>
              <a:ext uri="{FF2B5EF4-FFF2-40B4-BE49-F238E27FC236}">
                <a16:creationId xmlns:a16="http://schemas.microsoft.com/office/drawing/2014/main" id="{EE4565CD-BF77-4306-B674-7887526896EA}"/>
              </a:ext>
            </a:extLst>
          </p:cNvPr>
          <p:cNvSpPr>
            <a:spLocks noGrp="1"/>
          </p:cNvSpPr>
          <p:nvPr>
            <p:ph idx="1"/>
          </p:nvPr>
        </p:nvSpPr>
        <p:spPr>
          <a:xfrm>
            <a:off x="457200" y="1435748"/>
            <a:ext cx="8229600" cy="1183344"/>
          </a:xfrm>
        </p:spPr>
        <p:txBody>
          <a:bodyPr>
            <a:normAutofit/>
          </a:bodyPr>
          <a:lstStyle/>
          <a:p>
            <a:pPr marL="0" indent="0">
              <a:buNone/>
            </a:pPr>
            <a:r>
              <a:rPr lang="en-US" sz="2200" noProof="0" dirty="0">
                <a:latin typeface="+mn-lt"/>
              </a:rPr>
              <a:t>With Excel:</a:t>
            </a:r>
          </a:p>
          <a:p>
            <a:pPr marL="291600" lvl="1" indent="-291600">
              <a:spcBef>
                <a:spcPts val="500"/>
              </a:spcBef>
              <a:buFont typeface="Arial" panose="020B0604020202020204" pitchFamily="34" charset="0"/>
              <a:buChar char="•"/>
            </a:pPr>
            <a:r>
              <a:rPr lang="en-US" sz="2000" noProof="0" dirty="0">
                <a:latin typeface="+mn-lt"/>
              </a:rPr>
              <a:t>COVARIANCE.S.</a:t>
            </a:r>
          </a:p>
          <a:p>
            <a:pPr marL="291600" lvl="1" indent="-291600">
              <a:spcBef>
                <a:spcPts val="500"/>
              </a:spcBef>
              <a:buFont typeface="Arial" panose="020B0604020202020204" pitchFamily="34" charset="0"/>
              <a:buChar char="•"/>
            </a:pPr>
            <a:r>
              <a:rPr lang="en-US" sz="2000" noProof="0" dirty="0">
                <a:latin typeface="+mn-lt"/>
              </a:rPr>
              <a:t>CORREL.</a:t>
            </a:r>
            <a:endParaRPr lang="en-US" noProof="0" dirty="0">
              <a:latin typeface="+mn-lt"/>
            </a:endParaRPr>
          </a:p>
        </p:txBody>
      </p:sp>
      <p:sp>
        <p:nvSpPr>
          <p:cNvPr id="4" name="Content Placeholder 3">
            <a:extLst>
              <a:ext uri="{FF2B5EF4-FFF2-40B4-BE49-F238E27FC236}">
                <a16:creationId xmlns:a16="http://schemas.microsoft.com/office/drawing/2014/main" id="{45A35239-AEEB-4204-B39E-38D83434C28B}"/>
              </a:ext>
            </a:extLst>
          </p:cNvPr>
          <p:cNvSpPr>
            <a:spLocks noGrp="1"/>
          </p:cNvSpPr>
          <p:nvPr>
            <p:ph idx="10"/>
          </p:nvPr>
        </p:nvSpPr>
        <p:spPr>
          <a:xfrm>
            <a:off x="457200" y="2667000"/>
            <a:ext cx="1295400" cy="440825"/>
          </a:xfrm>
        </p:spPr>
        <p:txBody>
          <a:bodyPr>
            <a:normAutofit/>
          </a:bodyPr>
          <a:lstStyle/>
          <a:p>
            <a:pPr marL="0" indent="0">
              <a:buNone/>
            </a:pPr>
            <a:r>
              <a:rPr lang="en-US" sz="2200" noProof="0" dirty="0">
                <a:latin typeface="+mn-lt"/>
              </a:rPr>
              <a:t>With R:</a:t>
            </a:r>
          </a:p>
        </p:txBody>
      </p:sp>
      <p:sp>
        <p:nvSpPr>
          <p:cNvPr id="5" name="Content Placeholder 4">
            <a:extLst>
              <a:ext uri="{FF2B5EF4-FFF2-40B4-BE49-F238E27FC236}">
                <a16:creationId xmlns:a16="http://schemas.microsoft.com/office/drawing/2014/main" id="{D02C8184-EB23-43A3-9ECE-7B81107F6FDC}"/>
              </a:ext>
            </a:extLst>
          </p:cNvPr>
          <p:cNvSpPr>
            <a:spLocks noGrp="1"/>
          </p:cNvSpPr>
          <p:nvPr>
            <p:ph idx="11"/>
          </p:nvPr>
        </p:nvSpPr>
        <p:spPr>
          <a:xfrm>
            <a:off x="457200" y="3124200"/>
            <a:ext cx="2133600" cy="762001"/>
          </a:xfrm>
        </p:spPr>
        <p:txBody>
          <a:bodyPr>
            <a:normAutofit/>
          </a:bodyPr>
          <a:lstStyle/>
          <a:p>
            <a:pPr marL="0" indent="0">
              <a:buNone/>
            </a:pPr>
            <a:r>
              <a:rPr lang="en-US" sz="1800" noProof="0" dirty="0">
                <a:latin typeface="+mn-lt"/>
              </a:rPr>
              <a:t>&gt; </a:t>
            </a:r>
            <a:r>
              <a:rPr lang="en-US" sz="1800" noProof="0" dirty="0" err="1">
                <a:latin typeface="+mn-lt"/>
              </a:rPr>
              <a:t>cov</a:t>
            </a:r>
            <a:r>
              <a:rPr lang="en-US" sz="1800" noProof="0" dirty="0">
                <a:latin typeface="+mn-lt"/>
              </a:rPr>
              <a:t>(</a:t>
            </a:r>
            <a:r>
              <a:rPr lang="en-US" sz="1800" noProof="0" dirty="0" err="1">
                <a:latin typeface="+mn-lt"/>
              </a:rPr>
              <a:t>myData</a:t>
            </a:r>
            <a:r>
              <a:rPr lang="en-US" sz="1800" noProof="0" dirty="0">
                <a:latin typeface="+mn-lt"/>
              </a:rPr>
              <a:t>)</a:t>
            </a:r>
          </a:p>
          <a:p>
            <a:pPr marL="0" indent="0">
              <a:buNone/>
            </a:pPr>
            <a:r>
              <a:rPr lang="en-US" sz="1800" noProof="0" dirty="0">
                <a:latin typeface="+mn-lt"/>
              </a:rPr>
              <a:t>&gt; </a:t>
            </a:r>
            <a:r>
              <a:rPr lang="en-US" sz="1800" noProof="0" dirty="0" err="1">
                <a:latin typeface="+mn-lt"/>
              </a:rPr>
              <a:t>cor</a:t>
            </a:r>
            <a:r>
              <a:rPr lang="en-US" sz="1800" noProof="0" dirty="0">
                <a:latin typeface="+mn-lt"/>
              </a:rPr>
              <a:t>(</a:t>
            </a:r>
            <a:r>
              <a:rPr lang="en-US" sz="1800" noProof="0" dirty="0" err="1">
                <a:latin typeface="+mn-lt"/>
              </a:rPr>
              <a:t>myData</a:t>
            </a:r>
            <a:r>
              <a:rPr lang="en-US" sz="1800" noProof="0" dirty="0">
                <a:latin typeface="+mn-lt"/>
              </a:rPr>
              <a:t>)</a:t>
            </a:r>
          </a:p>
        </p:txBody>
      </p:sp>
      <p:graphicFrame>
        <p:nvGraphicFramePr>
          <p:cNvPr id="8" name="Table 8">
            <a:extLst>
              <a:ext uri="{FF2B5EF4-FFF2-40B4-BE49-F238E27FC236}">
                <a16:creationId xmlns:a16="http://schemas.microsoft.com/office/drawing/2014/main" id="{896AF71F-F8E2-4933-BA94-F7A409CE6AB5}"/>
              </a:ext>
            </a:extLst>
          </p:cNvPr>
          <p:cNvGraphicFramePr>
            <a:graphicFrameLocks noGrp="1"/>
          </p:cNvGraphicFramePr>
          <p:nvPr>
            <p:extLst>
              <p:ext uri="{D42A27DB-BD31-4B8C-83A1-F6EECF244321}">
                <p14:modId xmlns:p14="http://schemas.microsoft.com/office/powerpoint/2010/main" val="1059851813"/>
              </p:ext>
            </p:extLst>
          </p:nvPr>
        </p:nvGraphicFramePr>
        <p:xfrm>
          <a:off x="1447800" y="4003040"/>
          <a:ext cx="6096000" cy="1483360"/>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2314570748"/>
                    </a:ext>
                  </a:extLst>
                </a:gridCol>
                <a:gridCol w="1524000">
                  <a:extLst>
                    <a:ext uri="{9D8B030D-6E8A-4147-A177-3AD203B41FA5}">
                      <a16:colId xmlns:a16="http://schemas.microsoft.com/office/drawing/2014/main" val="1268523811"/>
                    </a:ext>
                  </a:extLst>
                </a:gridCol>
                <a:gridCol w="1524000">
                  <a:extLst>
                    <a:ext uri="{9D8B030D-6E8A-4147-A177-3AD203B41FA5}">
                      <a16:colId xmlns:a16="http://schemas.microsoft.com/office/drawing/2014/main" val="3372570765"/>
                    </a:ext>
                  </a:extLst>
                </a:gridCol>
                <a:gridCol w="1524000">
                  <a:extLst>
                    <a:ext uri="{9D8B030D-6E8A-4147-A177-3AD203B41FA5}">
                      <a16:colId xmlns:a16="http://schemas.microsoft.com/office/drawing/2014/main" val="936022730"/>
                    </a:ext>
                  </a:extLst>
                </a:gridCol>
              </a:tblGrid>
              <a:tr h="370840">
                <a:tc>
                  <a:txBody>
                    <a:bodyPr/>
                    <a:lstStyle/>
                    <a:p>
                      <a:endParaRPr lang="en-US" dirty="0"/>
                    </a:p>
                  </a:txBody>
                  <a:tcPr>
                    <a:solidFill>
                      <a:schemeClr val="accent1">
                        <a:lumMod val="50000"/>
                      </a:schemeClr>
                    </a:solidFill>
                  </a:tcPr>
                </a:tc>
                <a:tc>
                  <a:txBody>
                    <a:bodyPr/>
                    <a:lstStyle/>
                    <a:p>
                      <a:pPr algn="ctr"/>
                      <a:r>
                        <a:rPr lang="en-US" dirty="0"/>
                        <a:t>Year</a:t>
                      </a:r>
                    </a:p>
                  </a:txBody>
                  <a:tcPr>
                    <a:solidFill>
                      <a:schemeClr val="accent1">
                        <a:lumMod val="50000"/>
                      </a:schemeClr>
                    </a:solidFill>
                  </a:tcPr>
                </a:tc>
                <a:tc>
                  <a:txBody>
                    <a:bodyPr/>
                    <a:lstStyle/>
                    <a:p>
                      <a:pPr algn="ctr"/>
                      <a:r>
                        <a:rPr lang="en-US" dirty="0"/>
                        <a:t>Growth</a:t>
                      </a:r>
                    </a:p>
                  </a:txBody>
                  <a:tcPr>
                    <a:solidFill>
                      <a:schemeClr val="accent1">
                        <a:lumMod val="50000"/>
                      </a:schemeClr>
                    </a:solidFill>
                  </a:tcPr>
                </a:tc>
                <a:tc>
                  <a:txBody>
                    <a:bodyPr/>
                    <a:lstStyle/>
                    <a:p>
                      <a:pPr algn="ctr"/>
                      <a:r>
                        <a:rPr lang="en-US" dirty="0"/>
                        <a:t>Value</a:t>
                      </a:r>
                    </a:p>
                  </a:txBody>
                  <a:tcPr>
                    <a:solidFill>
                      <a:schemeClr val="accent1">
                        <a:lumMod val="50000"/>
                      </a:schemeClr>
                    </a:solidFill>
                  </a:tcPr>
                </a:tc>
                <a:extLst>
                  <a:ext uri="{0D108BD9-81ED-4DB2-BD59-A6C34878D82A}">
                    <a16:rowId xmlns:a16="http://schemas.microsoft.com/office/drawing/2014/main" val="3810600060"/>
                  </a:ext>
                </a:extLst>
              </a:tr>
              <a:tr h="370840">
                <a:tc>
                  <a:txBody>
                    <a:bodyPr/>
                    <a:lstStyle/>
                    <a:p>
                      <a:r>
                        <a:rPr lang="en-US" dirty="0"/>
                        <a:t>Year</a:t>
                      </a:r>
                    </a:p>
                  </a:txBody>
                  <a:tcPr/>
                </a:tc>
                <a:tc>
                  <a:txBody>
                    <a:bodyPr/>
                    <a:lstStyle/>
                    <a:p>
                      <a:pPr algn="ctr"/>
                      <a:r>
                        <a:rPr lang="en-US" dirty="0"/>
                        <a:t>1.00000000</a:t>
                      </a:r>
                    </a:p>
                  </a:txBody>
                  <a:tcPr/>
                </a:tc>
                <a:tc>
                  <a:txBody>
                    <a:bodyPr/>
                    <a:lstStyle/>
                    <a:p>
                      <a:pPr algn="ctr"/>
                      <a:r>
                        <a:rPr lang="en-US" dirty="0">
                          <a:latin typeface="Calibri" panose="020F0502020204030204" pitchFamily="34" charset="0"/>
                          <a:cs typeface="Calibri" panose="020F0502020204030204" pitchFamily="34" charset="0"/>
                        </a:rPr>
                        <a:t>−</a:t>
                      </a:r>
                      <a:r>
                        <a:rPr lang="en-US" dirty="0"/>
                        <a:t>0.02985209</a:t>
                      </a:r>
                    </a:p>
                  </a:txBody>
                  <a:tcPr/>
                </a:tc>
                <a:tc>
                  <a:txBody>
                    <a:bodyPr/>
                    <a:lstStyle/>
                    <a:p>
                      <a:pPr algn="ctr"/>
                      <a:r>
                        <a:rPr lang="en-US" dirty="0">
                          <a:latin typeface="Calibri" panose="020F0502020204030204" pitchFamily="34" charset="0"/>
                          <a:cs typeface="Calibri" panose="020F0502020204030204" pitchFamily="34" charset="0"/>
                        </a:rPr>
                        <a:t>−</a:t>
                      </a:r>
                      <a:r>
                        <a:rPr lang="en-US" dirty="0"/>
                        <a:t>0.02122542</a:t>
                      </a:r>
                    </a:p>
                  </a:txBody>
                  <a:tcPr/>
                </a:tc>
                <a:extLst>
                  <a:ext uri="{0D108BD9-81ED-4DB2-BD59-A6C34878D82A}">
                    <a16:rowId xmlns:a16="http://schemas.microsoft.com/office/drawing/2014/main" val="921201837"/>
                  </a:ext>
                </a:extLst>
              </a:tr>
              <a:tr h="370840">
                <a:tc>
                  <a:txBody>
                    <a:bodyPr/>
                    <a:lstStyle/>
                    <a:p>
                      <a:r>
                        <a:rPr lang="en-US" dirty="0"/>
                        <a:t>Growth</a:t>
                      </a:r>
                    </a:p>
                  </a:txBody>
                  <a:tcPr/>
                </a:tc>
                <a:tc>
                  <a:txBody>
                    <a:bodyPr/>
                    <a:lstStyle/>
                    <a:p>
                      <a:pPr algn="ctr"/>
                      <a:r>
                        <a:rPr lang="en-US" dirty="0">
                          <a:latin typeface="Calibri" panose="020F0502020204030204" pitchFamily="34" charset="0"/>
                          <a:cs typeface="Calibri" panose="020F0502020204030204" pitchFamily="34" charset="0"/>
                        </a:rPr>
                        <a:t>−</a:t>
                      </a:r>
                      <a:r>
                        <a:rPr lang="en-US" dirty="0"/>
                        <a:t>0.02985209</a:t>
                      </a:r>
                    </a:p>
                  </a:txBody>
                  <a:tcPr/>
                </a:tc>
                <a:tc>
                  <a:txBody>
                    <a:bodyPr/>
                    <a:lstStyle/>
                    <a:p>
                      <a:pPr algn="ctr"/>
                      <a:r>
                        <a:rPr lang="en-US" dirty="0"/>
                        <a:t>1.00000000</a:t>
                      </a:r>
                    </a:p>
                  </a:txBody>
                  <a:tcPr/>
                </a:tc>
                <a:tc>
                  <a:txBody>
                    <a:bodyPr/>
                    <a:lstStyle/>
                    <a:p>
                      <a:pPr algn="ctr"/>
                      <a:r>
                        <a:rPr lang="en-US" b="1" dirty="0"/>
                        <a:t>0.66747118</a:t>
                      </a:r>
                    </a:p>
                  </a:txBody>
                  <a:tcPr/>
                </a:tc>
                <a:extLst>
                  <a:ext uri="{0D108BD9-81ED-4DB2-BD59-A6C34878D82A}">
                    <a16:rowId xmlns:a16="http://schemas.microsoft.com/office/drawing/2014/main" val="3995717620"/>
                  </a:ext>
                </a:extLst>
              </a:tr>
              <a:tr h="370840">
                <a:tc>
                  <a:txBody>
                    <a:bodyPr/>
                    <a:lstStyle/>
                    <a:p>
                      <a:r>
                        <a:rPr lang="en-US" dirty="0"/>
                        <a:t>Value</a:t>
                      </a:r>
                    </a:p>
                  </a:txBody>
                  <a:tcPr/>
                </a:tc>
                <a:tc>
                  <a:txBody>
                    <a:bodyPr/>
                    <a:lstStyle/>
                    <a:p>
                      <a:pPr algn="ctr"/>
                      <a:r>
                        <a:rPr lang="en-US" dirty="0">
                          <a:latin typeface="Calibri" panose="020F0502020204030204" pitchFamily="34" charset="0"/>
                          <a:cs typeface="Calibri" panose="020F0502020204030204" pitchFamily="34" charset="0"/>
                        </a:rPr>
                        <a:t>−</a:t>
                      </a:r>
                      <a:r>
                        <a:rPr lang="en-US" dirty="0"/>
                        <a:t>0.02122542</a:t>
                      </a:r>
                    </a:p>
                  </a:txBody>
                  <a:tcPr/>
                </a:tc>
                <a:tc>
                  <a:txBody>
                    <a:bodyPr/>
                    <a:lstStyle/>
                    <a:p>
                      <a:pPr algn="ctr"/>
                      <a:r>
                        <a:rPr lang="en-US" b="1" dirty="0"/>
                        <a:t>0.66747118</a:t>
                      </a:r>
                    </a:p>
                  </a:txBody>
                  <a:tcPr/>
                </a:tc>
                <a:tc>
                  <a:txBody>
                    <a:bodyPr/>
                    <a:lstStyle/>
                    <a:p>
                      <a:pPr algn="ctr"/>
                      <a:r>
                        <a:rPr lang="en-US" dirty="0"/>
                        <a:t>1.00000000</a:t>
                      </a:r>
                    </a:p>
                  </a:txBody>
                  <a:tcPr/>
                </a:tc>
                <a:extLst>
                  <a:ext uri="{0D108BD9-81ED-4DB2-BD59-A6C34878D82A}">
                    <a16:rowId xmlns:a16="http://schemas.microsoft.com/office/drawing/2014/main" val="547008079"/>
                  </a:ext>
                </a:extLst>
              </a:tr>
            </a:tbl>
          </a:graphicData>
        </a:graphic>
      </p:graphicFrame>
    </p:spTree>
    <p:extLst>
      <p:ext uri="{BB962C8B-B14F-4D97-AF65-F5344CB8AC3E}">
        <p14:creationId xmlns:p14="http://schemas.microsoft.com/office/powerpoint/2010/main" val="38838135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EB5B9-B8DE-4878-8595-6CACE75D70BB}"/>
              </a:ext>
            </a:extLst>
          </p:cNvPr>
          <p:cNvSpPr>
            <a:spLocks noGrp="1"/>
          </p:cNvSpPr>
          <p:nvPr>
            <p:ph type="ctrTitle"/>
          </p:nvPr>
        </p:nvSpPr>
        <p:spPr/>
        <p:txBody>
          <a:bodyPr/>
          <a:lstStyle/>
          <a:p>
            <a:r>
              <a:rPr lang="en-US" noProof="0" dirty="0">
                <a:latin typeface="+mn-lt"/>
              </a:rPr>
              <a:t>End of Main Content</a:t>
            </a:r>
          </a:p>
        </p:txBody>
      </p:sp>
      <p:sp>
        <p:nvSpPr>
          <p:cNvPr id="3" name="Content Placeholder 2">
            <a:extLst>
              <a:ext uri="{FF2B5EF4-FFF2-40B4-BE49-F238E27FC236}">
                <a16:creationId xmlns:a16="http://schemas.microsoft.com/office/drawing/2014/main" id="{A848E35C-E51F-42B1-8E56-9AA70D145414}"/>
              </a:ext>
            </a:extLst>
          </p:cNvPr>
          <p:cNvSpPr>
            <a:spLocks noGrp="1"/>
          </p:cNvSpPr>
          <p:nvPr>
            <p:ph sz="quarter" idx="10"/>
          </p:nvPr>
        </p:nvSpPr>
        <p:spPr>
          <a:xfrm>
            <a:off x="762000" y="6172200"/>
            <a:ext cx="7623175" cy="533400"/>
          </a:xfrm>
        </p:spPr>
        <p:txBody>
          <a:bodyPr>
            <a:normAutofit/>
          </a:bodyPr>
          <a:lstStyle/>
          <a:p>
            <a:pPr marL="0" indent="0" algn="ctr">
              <a:lnSpc>
                <a:spcPct val="120000"/>
              </a:lnSpc>
              <a:buNone/>
            </a:pPr>
            <a:r>
              <a:rPr lang="en-US" sz="1200" dirty="0"/>
              <a:t>Copyright 2022 © McGraw Hill LLC. All rights reserved. No reproduction or distribution without the prior written consent of McGraw Hill LLC.</a:t>
            </a:r>
          </a:p>
        </p:txBody>
      </p:sp>
    </p:spTree>
    <p:extLst>
      <p:ext uri="{BB962C8B-B14F-4D97-AF65-F5344CB8AC3E}">
        <p14:creationId xmlns:p14="http://schemas.microsoft.com/office/powerpoint/2010/main" val="36801395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2895600"/>
            <a:ext cx="8229600" cy="1143000"/>
          </a:xfrm>
        </p:spPr>
        <p:txBody>
          <a:bodyPr>
            <a:normAutofit fontScale="90000"/>
          </a:bodyPr>
          <a:lstStyle/>
          <a:p>
            <a:r>
              <a:rPr lang="en-US" dirty="0">
                <a:latin typeface="+mn-lt"/>
              </a:rPr>
              <a:t>Accessibility Content: Text Alternatives for Images</a:t>
            </a:r>
            <a:endParaRPr lang="en-US" sz="1100" dirty="0">
              <a:latin typeface="+mn-lt"/>
            </a:endParaRPr>
          </a:p>
        </p:txBody>
      </p:sp>
    </p:spTree>
    <p:extLst>
      <p:ext uri="{BB962C8B-B14F-4D97-AF65-F5344CB8AC3E}">
        <p14:creationId xmlns:p14="http://schemas.microsoft.com/office/powerpoint/2010/main" val="14815144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latin typeface="+mn-lt"/>
              </a:rPr>
              <a:t>3.1 Measures of Central Location </a:t>
            </a:r>
            <a:r>
              <a:rPr lang="en-US" sz="1050" dirty="0">
                <a:latin typeface="+mn-lt"/>
              </a:rPr>
              <a:t>9</a:t>
            </a:r>
            <a:r>
              <a:rPr lang="en-US" dirty="0">
                <a:latin typeface="+mn-lt"/>
              </a:rPr>
              <a:t> – Text Alternative </a:t>
            </a:r>
            <a:r>
              <a:rPr lang="en-US" sz="1100" dirty="0">
                <a:latin typeface="+mn-lt"/>
              </a:rPr>
              <a:t>1</a:t>
            </a: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229600" cy="3962400"/>
          </a:xfrm>
        </p:spPr>
        <p:txBody>
          <a:bodyPr>
            <a:noAutofit/>
          </a:bodyPr>
          <a:lstStyle/>
          <a:p>
            <a:pPr marL="0" indent="0">
              <a:buNone/>
            </a:pPr>
            <a:r>
              <a:rPr lang="en-US" sz="1600" dirty="0">
                <a:latin typeface="+mn-lt"/>
                <a:cs typeface="Arial" panose="020B0604020202020204" pitchFamily="34" charset="0"/>
              </a:rPr>
              <a:t>Table shows three-line heading of Descriptive Measure, Excel, and R. Each heading spans one column, and three will be listed side by side spanning three columns of the table. In first column, Descriptive Measure is selected. Descriptive Measure is further subcategorized into Location, Dispersion, Shape, and Association. Under each subcategory is a blank row that vertically separates each subcategory. In second column, Excel is selected. In third column, R is selected. In first column, rows second to eighth belong to the subcategory of Location under Descriptive Measure. The Location names, from top to bottom, are as follows. Mean, Median, Mode, Minimum, Maximum, Percentile, and Multiple Measures. In first column, rows eleventh to fourteenth belong to the subcategory of Dispersion under Descriptive Measure. The Dispersion names, from top to bottom, are as follows. Range, mean Absolute Deviation, Sample Variance, and Sample Standard Deviation. In first column, rows seventeenth and eighteenth belong to the subcategory of Shape. The Shape names, from top to bottom, are as follows. Skewness, and Kurtosis. In first column, rows twenty-first and twenty-second belong to the subcategory of Association under Descriptive Measure. The Association names, from top to bottom, are as follows. Sample Covariance, and Correlation. In second column, rows second to eighth, eleventh to fourteenth, seventeenth and eighteenth, and twenty-first and twenty-second belong to Excel. </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3" action="ppaction://hlinksldjump"/>
              </a:rPr>
              <a:t>Advance to rest of text alternative.</a:t>
            </a:r>
            <a:endParaRPr lang="en-US" dirty="0"/>
          </a:p>
        </p:txBody>
      </p:sp>
    </p:spTree>
    <p:extLst>
      <p:ext uri="{BB962C8B-B14F-4D97-AF65-F5344CB8AC3E}">
        <p14:creationId xmlns:p14="http://schemas.microsoft.com/office/powerpoint/2010/main" val="128495325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latin typeface="+mn-lt"/>
              </a:rPr>
              <a:t>3.1 Measures of Central Location </a:t>
            </a:r>
            <a:r>
              <a:rPr lang="en-US" sz="1050" dirty="0">
                <a:latin typeface="+mn-lt"/>
              </a:rPr>
              <a:t>9</a:t>
            </a:r>
            <a:r>
              <a:rPr lang="en-US" dirty="0">
                <a:latin typeface="+mn-lt"/>
              </a:rPr>
              <a:t> – Text Alternative </a:t>
            </a:r>
            <a:r>
              <a:rPr lang="en-US" sz="1100" dirty="0">
                <a:latin typeface="+mn-lt"/>
              </a:rPr>
              <a:t>2</a:t>
            </a: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229600" cy="3962400"/>
          </a:xfrm>
        </p:spPr>
        <p:txBody>
          <a:bodyPr>
            <a:noAutofit/>
          </a:bodyPr>
          <a:lstStyle/>
          <a:p>
            <a:pPr marL="0" indent="0">
              <a:buNone/>
            </a:pPr>
            <a:r>
              <a:rPr lang="en-US" sz="1600" dirty="0">
                <a:latin typeface="+mn-lt"/>
                <a:cs typeface="Arial" panose="020B0604020202020204" pitchFamily="34" charset="0"/>
              </a:rPr>
              <a:t>On rows second to eighth are selected, from top to bottom, =AVERAGE(array), =MEDIAN(array), =MODE(array), =MIN(array), =MAX(array), =PERCENTILE.INC(array, p)c, and NA. On rows eleventh to fourteenth are selected, from top to bottom, =MAX(array)-MIN(array), =AVEDEV(array), =VAR.S(array), and =STDEV(array). On rows seventeenth and eighteenth are selected, from top to bottom, =SKEW(array), and =KURT(array). On rows twenty-first and twenty-second are selected, from top to bottom, =COVARIANCE.S(array1, array2), and =CORREL(array1, array2). In third column, rows second to eighth, eleventh to fourteenth, seventeenth and eighteenth, and twenty-first and twenty-second belong to R. On rows second to eighth are selected, from top to bottom, mean(</a:t>
            </a:r>
            <a:r>
              <a:rPr lang="en-US" sz="1600" dirty="0" err="1">
                <a:latin typeface="+mn-lt"/>
                <a:cs typeface="Arial" panose="020B0604020202020204" pitchFamily="34" charset="0"/>
              </a:rPr>
              <a:t>df$var</a:t>
            </a:r>
            <a:r>
              <a:rPr lang="en-US" sz="1600" dirty="0">
                <a:latin typeface="+mn-lt"/>
                <a:cs typeface="Arial" panose="020B0604020202020204" pitchFamily="34" charset="0"/>
              </a:rPr>
              <a:t>)a, median(</a:t>
            </a:r>
            <a:r>
              <a:rPr lang="en-US" sz="1600" dirty="0" err="1">
                <a:latin typeface="+mn-lt"/>
                <a:cs typeface="Arial" panose="020B0604020202020204" pitchFamily="34" charset="0"/>
              </a:rPr>
              <a:t>df$var</a:t>
            </a:r>
            <a:r>
              <a:rPr lang="en-US" sz="1600" dirty="0">
                <a:latin typeface="+mn-lt"/>
                <a:cs typeface="Arial" panose="020B0604020202020204" pitchFamily="34" charset="0"/>
              </a:rPr>
              <a:t>), </a:t>
            </a:r>
            <a:r>
              <a:rPr lang="en-US" sz="1600" dirty="0" err="1">
                <a:latin typeface="+mn-lt"/>
                <a:cs typeface="Arial" panose="020B0604020202020204" pitchFamily="34" charset="0"/>
              </a:rPr>
              <a:t>NAb</a:t>
            </a:r>
            <a:r>
              <a:rPr lang="en-US" sz="1600" dirty="0">
                <a:latin typeface="+mn-lt"/>
                <a:cs typeface="Arial" panose="020B0604020202020204" pitchFamily="34" charset="0"/>
              </a:rPr>
              <a:t>, min(</a:t>
            </a:r>
            <a:r>
              <a:rPr lang="en-US" sz="1600" dirty="0" err="1">
                <a:latin typeface="+mn-lt"/>
                <a:cs typeface="Arial" panose="020B0604020202020204" pitchFamily="34" charset="0"/>
              </a:rPr>
              <a:t>df$var</a:t>
            </a:r>
            <a:r>
              <a:rPr lang="en-US" sz="1600" dirty="0">
                <a:latin typeface="+mn-lt"/>
                <a:cs typeface="Arial" panose="020B0604020202020204" pitchFamily="34" charset="0"/>
              </a:rPr>
              <a:t>), max(</a:t>
            </a:r>
            <a:r>
              <a:rPr lang="en-US" sz="1600" dirty="0" err="1">
                <a:latin typeface="+mn-lt"/>
                <a:cs typeface="Arial" panose="020B0604020202020204" pitchFamily="34" charset="0"/>
              </a:rPr>
              <a:t>df$var</a:t>
            </a:r>
            <a:r>
              <a:rPr lang="en-US" sz="1600" dirty="0">
                <a:latin typeface="+mn-lt"/>
                <a:cs typeface="Arial" panose="020B0604020202020204" pitchFamily="34" charset="0"/>
              </a:rPr>
              <a:t>), quantile(</a:t>
            </a:r>
            <a:r>
              <a:rPr lang="en-US" sz="1600" dirty="0" err="1">
                <a:latin typeface="+mn-lt"/>
                <a:cs typeface="Arial" panose="020B0604020202020204" pitchFamily="34" charset="0"/>
              </a:rPr>
              <a:t>df$var</a:t>
            </a:r>
            <a:r>
              <a:rPr lang="en-US" sz="1600" dirty="0">
                <a:latin typeface="+mn-lt"/>
                <a:cs typeface="Arial" panose="020B0604020202020204" pitchFamily="34" charset="0"/>
              </a:rPr>
              <a:t>, p)c, and summary(df). On rows eleventh to fourteenth are selected, from top to bottom, range(</a:t>
            </a:r>
            <a:r>
              <a:rPr lang="en-US" sz="1600" dirty="0" err="1">
                <a:latin typeface="+mn-lt"/>
                <a:cs typeface="Arial" panose="020B0604020202020204" pitchFamily="34" charset="0"/>
              </a:rPr>
              <a:t>df$var</a:t>
            </a:r>
            <a:r>
              <a:rPr lang="en-US" sz="1600" dirty="0">
                <a:latin typeface="+mn-lt"/>
                <a:cs typeface="Arial" panose="020B0604020202020204" pitchFamily="34" charset="0"/>
              </a:rPr>
              <a:t>)d, mad(</a:t>
            </a:r>
            <a:r>
              <a:rPr lang="en-US" sz="1600" dirty="0" err="1">
                <a:latin typeface="+mn-lt"/>
                <a:cs typeface="Arial" panose="020B0604020202020204" pitchFamily="34" charset="0"/>
              </a:rPr>
              <a:t>df$var</a:t>
            </a:r>
            <a:r>
              <a:rPr lang="en-US" sz="1600" dirty="0">
                <a:latin typeface="+mn-lt"/>
                <a:cs typeface="Arial" panose="020B0604020202020204" pitchFamily="34" charset="0"/>
              </a:rPr>
              <a:t>)e, car(</a:t>
            </a:r>
            <a:r>
              <a:rPr lang="en-US" sz="1600" dirty="0" err="1">
                <a:latin typeface="+mn-lt"/>
                <a:cs typeface="Arial" panose="020B0604020202020204" pitchFamily="34" charset="0"/>
              </a:rPr>
              <a:t>df$var</a:t>
            </a:r>
            <a:r>
              <a:rPr lang="en-US" sz="1600" dirty="0">
                <a:latin typeface="+mn-lt"/>
                <a:cs typeface="Arial" panose="020B0604020202020204" pitchFamily="34" charset="0"/>
              </a:rPr>
              <a:t>), and </a:t>
            </a:r>
            <a:r>
              <a:rPr lang="en-US" sz="1600" dirty="0" err="1">
                <a:latin typeface="+mn-lt"/>
                <a:cs typeface="Arial" panose="020B0604020202020204" pitchFamily="34" charset="0"/>
              </a:rPr>
              <a:t>sd</a:t>
            </a:r>
            <a:r>
              <a:rPr lang="en-US" sz="1600" dirty="0">
                <a:latin typeface="+mn-lt"/>
                <a:cs typeface="Arial" panose="020B0604020202020204" pitchFamily="34" charset="0"/>
              </a:rPr>
              <a:t>(</a:t>
            </a:r>
            <a:r>
              <a:rPr lang="en-US" sz="1600" dirty="0" err="1">
                <a:latin typeface="+mn-lt"/>
                <a:cs typeface="Arial" panose="020B0604020202020204" pitchFamily="34" charset="0"/>
              </a:rPr>
              <a:t>df$var</a:t>
            </a:r>
            <a:r>
              <a:rPr lang="en-US" sz="1600" dirty="0">
                <a:latin typeface="+mn-lt"/>
                <a:cs typeface="Arial" panose="020B0604020202020204" pitchFamily="34" charset="0"/>
              </a:rPr>
              <a:t>). On rows seventeenth and eighteenth are selected, from top to bottom, NA, and NA. On rows twenty-first and twenty-second are selected, from top to bottom, </a:t>
            </a:r>
            <a:r>
              <a:rPr lang="en-US" sz="1600" dirty="0" err="1">
                <a:latin typeface="+mn-lt"/>
                <a:cs typeface="Arial" panose="020B0604020202020204" pitchFamily="34" charset="0"/>
              </a:rPr>
              <a:t>cov</a:t>
            </a:r>
            <a:r>
              <a:rPr lang="en-US" sz="1600" dirty="0">
                <a:latin typeface="+mn-lt"/>
                <a:cs typeface="Arial" panose="020B0604020202020204" pitchFamily="34" charset="0"/>
              </a:rPr>
              <a:t>(df), and </a:t>
            </a:r>
            <a:r>
              <a:rPr lang="en-US" sz="1600" dirty="0" err="1">
                <a:latin typeface="+mn-lt"/>
                <a:cs typeface="Arial" panose="020B0604020202020204" pitchFamily="34" charset="0"/>
              </a:rPr>
              <a:t>cor</a:t>
            </a:r>
            <a:r>
              <a:rPr lang="en-US" sz="1600" dirty="0">
                <a:latin typeface="+mn-lt"/>
                <a:cs typeface="Arial" panose="020B0604020202020204" pitchFamily="34" charset="0"/>
              </a:rPr>
              <a:t>(df).</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Tree>
    <p:extLst>
      <p:ext uri="{BB962C8B-B14F-4D97-AF65-F5344CB8AC3E}">
        <p14:creationId xmlns:p14="http://schemas.microsoft.com/office/powerpoint/2010/main" val="204204411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t>3.1 Measures of Central Location </a:t>
            </a:r>
            <a:r>
              <a:rPr lang="en-US" sz="1050" dirty="0"/>
              <a:t>10</a:t>
            </a:r>
            <a:r>
              <a:rPr lang="en-US" dirty="0">
                <a:latin typeface="+mn-lt"/>
              </a:rPr>
              <a:t> – Text Alternative</a:t>
            </a:r>
            <a:endParaRPr lang="en-US" sz="1100" dirty="0">
              <a:latin typeface="+mn-lt"/>
            </a:endParaRP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229600" cy="3962400"/>
          </a:xfrm>
        </p:spPr>
        <p:txBody>
          <a:bodyPr>
            <a:noAutofit/>
          </a:bodyPr>
          <a:lstStyle/>
          <a:p>
            <a:pPr marL="0" indent="0">
              <a:buNone/>
            </a:pPr>
            <a:r>
              <a:rPr lang="en-US" sz="1800" dirty="0">
                <a:latin typeface="+mn-lt"/>
                <a:cs typeface="Arial" panose="020B0604020202020204" pitchFamily="34" charset="0"/>
              </a:rPr>
              <a:t>Table shows two-line heading of Growth, and Value. Each heading spans two columns, and four will be listed side by side spanning four columns of the table. In first and second columns, Growth is selected. In third, and fourth columns, Value is selected. In first column, on rows first to thirteenth, from top to bottom, are listed Mean, Standard Error, Median, Mode, Standard Deviation, Sample Variance, Kurtosis, Skewness, Range, Minimum, Maximum, Sum, and Count. In second column, on rows first to thirteenth, from top to bottom, are entered 15.755, 3.966547567, 15.245, #N/A, 23.7992854, 566.4059857, 0.973702537, -0.028949752, 120.38, -40.9, 79.48, 567.18, and 36. In third column, on rows first to thirteenth, from top to bottom, are listed Mean, Standard Error, Median, Mode, Standard Deviation, Sample Variance, Kurtosis, Skewness, Range, Minimum, Maximum, Sum, and Count. In fourth column, on rows first to thirteenth, from top to bottom, are entered 12.005, 2.996531209, 15.38, #N/A, 17.97918725, 323.2511743, 1.853350762, -1.023591081, 90.6, -46.52, 44.08, 432.18, and 36.</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Tree>
    <p:extLst>
      <p:ext uri="{BB962C8B-B14F-4D97-AF65-F5344CB8AC3E}">
        <p14:creationId xmlns:p14="http://schemas.microsoft.com/office/powerpoint/2010/main" val="211394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2229A-898B-4C66-9A26-0744D990EC72}"/>
              </a:ext>
            </a:extLst>
          </p:cNvPr>
          <p:cNvSpPr>
            <a:spLocks noGrp="1"/>
          </p:cNvSpPr>
          <p:nvPr>
            <p:ph type="title"/>
          </p:nvPr>
        </p:nvSpPr>
        <p:spPr/>
        <p:txBody>
          <a:bodyPr/>
          <a:lstStyle/>
          <a:p>
            <a:r>
              <a:rPr lang="en-US" noProof="0" dirty="0">
                <a:latin typeface="+mn-lt"/>
              </a:rPr>
              <a:t>3.1 Measures of Central Location </a:t>
            </a:r>
            <a:r>
              <a:rPr lang="en-US" sz="1000" noProof="0" dirty="0">
                <a:latin typeface="+mn-lt"/>
              </a:rPr>
              <a:t>3</a:t>
            </a:r>
            <a:endParaRPr lang="en-US" noProof="0" dirty="0">
              <a:latin typeface="+mn-lt"/>
            </a:endParaRPr>
          </a:p>
        </p:txBody>
      </p:sp>
      <p:sp>
        <p:nvSpPr>
          <p:cNvPr id="3" name="Content Placeholder 2">
            <a:extLst>
              <a:ext uri="{FF2B5EF4-FFF2-40B4-BE49-F238E27FC236}">
                <a16:creationId xmlns:a16="http://schemas.microsoft.com/office/drawing/2014/main" id="{DD4A08EE-E4A0-42FA-BDCA-DA640BFB3F07}"/>
              </a:ext>
            </a:extLst>
          </p:cNvPr>
          <p:cNvSpPr>
            <a:spLocks noGrp="1"/>
          </p:cNvSpPr>
          <p:nvPr>
            <p:ph idx="1"/>
          </p:nvPr>
        </p:nvSpPr>
        <p:spPr/>
        <p:txBody>
          <a:bodyPr>
            <a:noAutofit/>
          </a:bodyPr>
          <a:lstStyle/>
          <a:p>
            <a:pPr marL="291600" lvl="0" indent="-291600">
              <a:lnSpc>
                <a:spcPct val="120000"/>
              </a:lnSpc>
              <a:spcBef>
                <a:spcPts val="500"/>
              </a:spcBef>
            </a:pPr>
            <a:r>
              <a:rPr lang="en-US" sz="2000" noProof="0" dirty="0">
                <a:solidFill>
                  <a:prstClr val="black"/>
                </a:solidFill>
                <a:latin typeface="+mn-lt"/>
              </a:rPr>
              <a:t>Example: the mean return for Growth and the mean return for Value.</a:t>
            </a:r>
          </a:p>
          <a:p>
            <a:pPr marL="291600" lvl="0" indent="-291600">
              <a:lnSpc>
                <a:spcPct val="170000"/>
              </a:lnSpc>
              <a:spcBef>
                <a:spcPts val="500"/>
              </a:spcBef>
            </a:pPr>
            <a:r>
              <a:rPr lang="en-US" sz="2000" noProof="0" dirty="0">
                <a:solidFill>
                  <a:prstClr val="black"/>
                </a:solidFill>
                <a:latin typeface="+mn-lt"/>
                <a:ea typeface="Cambria Math" panose="02040503050406030204" pitchFamily="18" charset="0"/>
              </a:rPr>
              <a:t>Growth:</a:t>
            </a:r>
            <a:endParaRPr lang="en-US" sz="2000" noProof="0" dirty="0">
              <a:latin typeface="+mn-lt"/>
            </a:endParaRPr>
          </a:p>
        </p:txBody>
      </p:sp>
      <p:graphicFrame>
        <p:nvGraphicFramePr>
          <p:cNvPr id="7" name="Object 6">
            <a:extLst>
              <a:ext uri="{FF2B5EF4-FFF2-40B4-BE49-F238E27FC236}">
                <a16:creationId xmlns:a16="http://schemas.microsoft.com/office/drawing/2014/main" id="{8EBEBCE7-65CD-4855-8C9D-50C0D64923E9}"/>
              </a:ext>
            </a:extLst>
          </p:cNvPr>
          <p:cNvGraphicFramePr>
            <a:graphicFrameLocks noChangeAspect="1"/>
          </p:cNvGraphicFramePr>
          <p:nvPr>
            <p:extLst>
              <p:ext uri="{D42A27DB-BD31-4B8C-83A1-F6EECF244321}">
                <p14:modId xmlns:p14="http://schemas.microsoft.com/office/powerpoint/2010/main" val="2129721058"/>
              </p:ext>
            </p:extLst>
          </p:nvPr>
        </p:nvGraphicFramePr>
        <p:xfrm>
          <a:off x="1828800" y="2133600"/>
          <a:ext cx="2971800" cy="520700"/>
        </p:xfrm>
        <a:graphic>
          <a:graphicData uri="http://schemas.openxmlformats.org/presentationml/2006/ole">
            <mc:AlternateContent xmlns:mc="http://schemas.openxmlformats.org/markup-compatibility/2006">
              <mc:Choice xmlns:v="urn:schemas-microsoft-com:vml" Requires="v">
                <p:oleObj spid="_x0000_s12553" name="Equation" r:id="rId3" imgW="2247840" imgH="393480" progId="Equation.DSMT4">
                  <p:embed/>
                </p:oleObj>
              </mc:Choice>
              <mc:Fallback>
                <p:oleObj name="Equation" r:id="rId3" imgW="2247840" imgH="393480" progId="Equation.DSMT4">
                  <p:embed/>
                  <p:pic>
                    <p:nvPicPr>
                      <p:cNvPr id="10" name="Object 9">
                        <a:extLst>
                          <a:ext uri="{FF2B5EF4-FFF2-40B4-BE49-F238E27FC236}">
                            <a16:creationId xmlns:a16="http://schemas.microsoft.com/office/drawing/2014/main" id="{199F8EFB-EA4A-45AB-AF36-A4CA5C92ADBB}"/>
                          </a:ext>
                        </a:extLst>
                      </p:cNvPr>
                      <p:cNvPicPr/>
                      <p:nvPr/>
                    </p:nvPicPr>
                    <p:blipFill>
                      <a:blip r:embed="rId4"/>
                      <a:stretch>
                        <a:fillRect/>
                      </a:stretch>
                    </p:blipFill>
                    <p:spPr>
                      <a:xfrm>
                        <a:off x="1828800" y="2133600"/>
                        <a:ext cx="2971800" cy="520700"/>
                      </a:xfrm>
                      <a:prstGeom prst="rect">
                        <a:avLst/>
                      </a:prstGeom>
                    </p:spPr>
                  </p:pic>
                </p:oleObj>
              </mc:Fallback>
            </mc:AlternateContent>
          </a:graphicData>
        </a:graphic>
      </p:graphicFrame>
      <p:sp>
        <p:nvSpPr>
          <p:cNvPr id="4" name="Content Placeholder 3">
            <a:extLst>
              <a:ext uri="{FF2B5EF4-FFF2-40B4-BE49-F238E27FC236}">
                <a16:creationId xmlns:a16="http://schemas.microsoft.com/office/drawing/2014/main" id="{2B6D58B7-C09F-45C6-BFEE-BE60B5175806}"/>
              </a:ext>
            </a:extLst>
          </p:cNvPr>
          <p:cNvSpPr>
            <a:spLocks noGrp="1"/>
          </p:cNvSpPr>
          <p:nvPr>
            <p:ph idx="10"/>
          </p:nvPr>
        </p:nvSpPr>
        <p:spPr>
          <a:xfrm>
            <a:off x="457200" y="2667001"/>
            <a:ext cx="1295400" cy="512762"/>
          </a:xfrm>
        </p:spPr>
        <p:txBody>
          <a:bodyPr>
            <a:normAutofit/>
          </a:bodyPr>
          <a:lstStyle/>
          <a:p>
            <a:pPr marL="291600" indent="-291600">
              <a:spcBef>
                <a:spcPts val="500"/>
              </a:spcBef>
            </a:pPr>
            <a:r>
              <a:rPr lang="en-US" sz="2000" noProof="0" dirty="0">
                <a:solidFill>
                  <a:prstClr val="black"/>
                </a:solidFill>
                <a:latin typeface="+mn-lt"/>
                <a:ea typeface="Cambria Math" panose="02040503050406030204" pitchFamily="18" charset="0"/>
              </a:rPr>
              <a:t>Value:</a:t>
            </a:r>
            <a:endParaRPr lang="en-US" sz="2000" noProof="0" dirty="0">
              <a:latin typeface="+mn-lt"/>
            </a:endParaRPr>
          </a:p>
        </p:txBody>
      </p:sp>
      <p:graphicFrame>
        <p:nvGraphicFramePr>
          <p:cNvPr id="8" name="Object 7">
            <a:extLst>
              <a:ext uri="{FF2B5EF4-FFF2-40B4-BE49-F238E27FC236}">
                <a16:creationId xmlns:a16="http://schemas.microsoft.com/office/drawing/2014/main" id="{7462736E-31C3-4147-A47D-775D1D36C714}"/>
              </a:ext>
            </a:extLst>
          </p:cNvPr>
          <p:cNvGraphicFramePr>
            <a:graphicFrameLocks noChangeAspect="1"/>
          </p:cNvGraphicFramePr>
          <p:nvPr>
            <p:extLst>
              <p:ext uri="{D42A27DB-BD31-4B8C-83A1-F6EECF244321}">
                <p14:modId xmlns:p14="http://schemas.microsoft.com/office/powerpoint/2010/main" val="529465734"/>
              </p:ext>
            </p:extLst>
          </p:nvPr>
        </p:nvGraphicFramePr>
        <p:xfrm>
          <a:off x="1567499" y="2718236"/>
          <a:ext cx="2547301" cy="443630"/>
        </p:xfrm>
        <a:graphic>
          <a:graphicData uri="http://schemas.openxmlformats.org/presentationml/2006/ole">
            <mc:AlternateContent xmlns:mc="http://schemas.openxmlformats.org/markup-compatibility/2006">
              <mc:Choice xmlns:v="urn:schemas-microsoft-com:vml" Requires="v">
                <p:oleObj spid="_x0000_s12554" name="Equation" r:id="rId5" imgW="2260440" imgH="393480" progId="Equation.DSMT4">
                  <p:embed/>
                </p:oleObj>
              </mc:Choice>
              <mc:Fallback>
                <p:oleObj name="Equation" r:id="rId5" imgW="2260440" imgH="393480" progId="Equation.DSMT4">
                  <p:embed/>
                  <p:pic>
                    <p:nvPicPr>
                      <p:cNvPr id="10" name="Object 9">
                        <a:extLst>
                          <a:ext uri="{FF2B5EF4-FFF2-40B4-BE49-F238E27FC236}">
                            <a16:creationId xmlns:a16="http://schemas.microsoft.com/office/drawing/2014/main" id="{199F8EFB-EA4A-45AB-AF36-A4CA5C92ADBB}"/>
                          </a:ext>
                        </a:extLst>
                      </p:cNvPr>
                      <p:cNvPicPr/>
                      <p:nvPr/>
                    </p:nvPicPr>
                    <p:blipFill>
                      <a:blip r:embed="rId6"/>
                      <a:stretch>
                        <a:fillRect/>
                      </a:stretch>
                    </p:blipFill>
                    <p:spPr>
                      <a:xfrm>
                        <a:off x="1567499" y="2718236"/>
                        <a:ext cx="2547301" cy="443630"/>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8B0C71C1-DA2E-4E1C-87E4-E8F4A3793BD9}"/>
              </a:ext>
            </a:extLst>
          </p:cNvPr>
          <p:cNvSpPr>
            <a:spLocks noGrp="1"/>
          </p:cNvSpPr>
          <p:nvPr>
            <p:ph idx="11"/>
          </p:nvPr>
        </p:nvSpPr>
        <p:spPr>
          <a:xfrm>
            <a:off x="457200" y="3276600"/>
            <a:ext cx="8229600" cy="1447799"/>
          </a:xfrm>
        </p:spPr>
        <p:txBody>
          <a:bodyPr>
            <a:normAutofit/>
          </a:bodyPr>
          <a:lstStyle/>
          <a:p>
            <a:pPr marL="291600" indent="-291600">
              <a:spcBef>
                <a:spcPts val="500"/>
              </a:spcBef>
            </a:pPr>
            <a:r>
              <a:rPr lang="en-US" sz="2000" noProof="0" dirty="0">
                <a:solidFill>
                  <a:prstClr val="black"/>
                </a:solidFill>
                <a:latin typeface="+mn-lt"/>
                <a:ea typeface="Cambria Math" panose="02040503050406030204" pitchFamily="18" charset="0"/>
              </a:rPr>
              <a:t>Over the 36-year period, the mean return for Growth was greater than the mean return for Value.</a:t>
            </a:r>
          </a:p>
          <a:p>
            <a:pPr marL="291600" indent="-291600">
              <a:spcBef>
                <a:spcPts val="500"/>
              </a:spcBef>
            </a:pPr>
            <a:r>
              <a:rPr lang="en-US" sz="2000" noProof="0" dirty="0">
                <a:solidFill>
                  <a:prstClr val="black"/>
                </a:solidFill>
                <a:latin typeface="+mn-lt"/>
                <a:ea typeface="Cambria Math" panose="02040503050406030204" pitchFamily="18" charset="0"/>
              </a:rPr>
              <a:t>As we will see, we would be ill-advised to invest in a mutual fund solely on the basis of its average return.</a:t>
            </a:r>
            <a:endParaRPr lang="en-US" sz="2000" noProof="0" dirty="0">
              <a:latin typeface="+mn-lt"/>
            </a:endParaRPr>
          </a:p>
        </p:txBody>
      </p:sp>
    </p:spTree>
    <p:extLst>
      <p:ext uri="{BB962C8B-B14F-4D97-AF65-F5344CB8AC3E}">
        <p14:creationId xmlns:p14="http://schemas.microsoft.com/office/powerpoint/2010/main" val="393460226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t>3.1 Measures of Central Location </a:t>
            </a:r>
            <a:r>
              <a:rPr lang="en-US" sz="1050" dirty="0"/>
              <a:t>12</a:t>
            </a:r>
            <a:r>
              <a:rPr lang="en-US" dirty="0">
                <a:latin typeface="+mn-lt"/>
              </a:rPr>
              <a:t> – Text Alternative</a:t>
            </a:r>
            <a:endParaRPr lang="en-US" sz="1100" dirty="0">
              <a:latin typeface="+mn-lt"/>
            </a:endParaRP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229600" cy="3962400"/>
          </a:xfrm>
        </p:spPr>
        <p:txBody>
          <a:bodyPr>
            <a:noAutofit/>
          </a:bodyPr>
          <a:lstStyle/>
          <a:p>
            <a:pPr marL="0" indent="0">
              <a:buNone/>
            </a:pPr>
            <a:r>
              <a:rPr lang="en-US" sz="2400" dirty="0">
                <a:latin typeface="+mn-lt"/>
                <a:cs typeface="Arial" panose="020B0604020202020204" pitchFamily="34" charset="0"/>
              </a:rPr>
              <a:t>The image shows a program code for r. </a:t>
            </a:r>
          </a:p>
          <a:p>
            <a:pPr marL="0" indent="0">
              <a:spcBef>
                <a:spcPts val="1500"/>
              </a:spcBef>
              <a:buNone/>
            </a:pPr>
            <a:r>
              <a:rPr lang="en-US" sz="2400" dirty="0">
                <a:latin typeface="+mn-lt"/>
                <a:cs typeface="Arial" panose="020B0604020202020204" pitchFamily="34" charset="0"/>
              </a:rPr>
              <a:t>Line 1: right angle bracket t apply (my Data $ Clothing, my Data $ Sex, mean) </a:t>
            </a:r>
          </a:p>
          <a:p>
            <a:pPr marL="0" indent="0">
              <a:buNone/>
            </a:pPr>
            <a:r>
              <a:rPr lang="en-US" sz="2400" dirty="0">
                <a:latin typeface="+mn-lt"/>
                <a:cs typeface="Arial" panose="020B0604020202020204" pitchFamily="34" charset="0"/>
              </a:rPr>
              <a:t>Line 2: And R returns: </a:t>
            </a:r>
          </a:p>
          <a:p>
            <a:pPr marL="0" indent="0">
              <a:buNone/>
            </a:pPr>
            <a:r>
              <a:rPr lang="en-US" sz="2400" dirty="0">
                <a:latin typeface="+mn-lt"/>
                <a:cs typeface="Arial" panose="020B0604020202020204" pitchFamily="34" charset="0"/>
              </a:rPr>
              <a:t>Line 3: Female 225.66667 Male 97.93103</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Tree>
    <p:extLst>
      <p:ext uri="{BB962C8B-B14F-4D97-AF65-F5344CB8AC3E}">
        <p14:creationId xmlns:p14="http://schemas.microsoft.com/office/powerpoint/2010/main" val="91766025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t>3.2 Percentiles and Boxplots </a:t>
            </a:r>
            <a:r>
              <a:rPr lang="en-US" sz="1050" dirty="0"/>
              <a:t>4</a:t>
            </a:r>
            <a:r>
              <a:rPr lang="en-US" dirty="0">
                <a:latin typeface="+mn-lt"/>
              </a:rPr>
              <a:t> – Text Alternative</a:t>
            </a:r>
            <a:endParaRPr lang="en-US" sz="1100" dirty="0">
              <a:latin typeface="+mn-lt"/>
            </a:endParaRP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229600" cy="3962400"/>
          </a:xfrm>
        </p:spPr>
        <p:txBody>
          <a:bodyPr>
            <a:noAutofit/>
          </a:bodyPr>
          <a:lstStyle/>
          <a:p>
            <a:pPr marL="0" indent="0">
              <a:buNone/>
            </a:pPr>
            <a:r>
              <a:rPr lang="en-US" sz="2400" dirty="0">
                <a:latin typeface="+mn-lt"/>
                <a:cs typeface="Arial" panose="020B0604020202020204" pitchFamily="34" charset="0"/>
              </a:rPr>
              <a:t>The left end of the left whisker is the minimum. The left of the box is the first quartile. The vertical line in the box is the median. The right side of the box is the third quartile. The largest value is the maximum, which in this case is shown as a dot because it is an outlier. An outlier is any value that exceeds 1.5 times IQR above the third quartile or below the first quartile.</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Tree>
    <p:extLst>
      <p:ext uri="{BB962C8B-B14F-4D97-AF65-F5344CB8AC3E}">
        <p14:creationId xmlns:p14="http://schemas.microsoft.com/office/powerpoint/2010/main" val="41499170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t>3.2 Percentiles and Boxplots </a:t>
            </a:r>
            <a:r>
              <a:rPr lang="en-US" sz="1050" dirty="0"/>
              <a:t>9</a:t>
            </a:r>
            <a:r>
              <a:rPr lang="en-US" dirty="0">
                <a:latin typeface="+mn-lt"/>
              </a:rPr>
              <a:t> – Text Alternative</a:t>
            </a:r>
            <a:endParaRPr lang="en-US" sz="1100" dirty="0">
              <a:latin typeface="+mn-lt"/>
            </a:endParaRP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382000" cy="3962400"/>
          </a:xfrm>
        </p:spPr>
        <p:txBody>
          <a:bodyPr>
            <a:noAutofit/>
          </a:bodyPr>
          <a:lstStyle/>
          <a:p>
            <a:pPr marL="0" indent="0">
              <a:buNone/>
            </a:pPr>
            <a:r>
              <a:rPr lang="en-US" sz="2200" dirty="0">
                <a:latin typeface="+mn-lt"/>
                <a:cs typeface="Arial" panose="020B0604020202020204" pitchFamily="34" charset="0"/>
              </a:rPr>
              <a:t>The first image shows, Right angle bracket boxplot (</a:t>
            </a:r>
            <a:r>
              <a:rPr lang="en-US" sz="2200" dirty="0" err="1">
                <a:latin typeface="+mn-lt"/>
                <a:cs typeface="Arial" panose="020B0604020202020204" pitchFamily="34" charset="0"/>
              </a:rPr>
              <a:t>myData</a:t>
            </a:r>
            <a:r>
              <a:rPr lang="en-US" sz="2200" dirty="0">
                <a:latin typeface="+mn-lt"/>
                <a:cs typeface="Arial" panose="020B0604020202020204" pitchFamily="34" charset="0"/>
              </a:rPr>
              <a:t> $ Growth, </a:t>
            </a:r>
            <a:r>
              <a:rPr lang="en-US" sz="2200" dirty="0" err="1">
                <a:latin typeface="+mn-lt"/>
                <a:cs typeface="Arial" panose="020B0604020202020204" pitchFamily="34" charset="0"/>
              </a:rPr>
              <a:t>myData</a:t>
            </a:r>
            <a:r>
              <a:rPr lang="en-US" sz="2200" dirty="0">
                <a:latin typeface="+mn-lt"/>
                <a:cs typeface="Arial" panose="020B0604020202020204" pitchFamily="34" charset="0"/>
              </a:rPr>
              <a:t> $ Value, main = open quotes Boxplots for Growth and Value close quotes, </a:t>
            </a:r>
            <a:r>
              <a:rPr lang="en-US" sz="2200" dirty="0" err="1">
                <a:latin typeface="+mn-lt"/>
                <a:cs typeface="Arial" panose="020B0604020202020204" pitchFamily="34" charset="0"/>
              </a:rPr>
              <a:t>xlab</a:t>
            </a:r>
            <a:r>
              <a:rPr lang="en-US" sz="2200" dirty="0">
                <a:latin typeface="+mn-lt"/>
                <a:cs typeface="Arial" panose="020B0604020202020204" pitchFamily="34" charset="0"/>
              </a:rPr>
              <a:t> = open quotes Annual Returns, 1984 hyphen 2019 (in percent) close quotes, names = c (open quotes Growth close quotes, open quotes Value close quotes), horizontal = TRUE, col = open quotes gold close quotes).</a:t>
            </a:r>
          </a:p>
          <a:p>
            <a:pPr marL="0" indent="0">
              <a:buNone/>
            </a:pPr>
            <a:r>
              <a:rPr lang="en-US" sz="2200" dirty="0">
                <a:latin typeface="+mn-lt"/>
                <a:cs typeface="Arial" panose="020B0604020202020204" pitchFamily="34" charset="0"/>
              </a:rPr>
              <a:t>The second image shows, Both boxplots have medians of about 15. Q 1 for value is at 0 and for growth at 2. Q 3 for value is at 20 and for growth at 38. The maximum of growth is about 80 and the maximum of the value boxplot is about 42. The minimum of growth is about negative 40 and the minimum of the value boxplot is about negative 20.</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Tree>
    <p:extLst>
      <p:ext uri="{BB962C8B-B14F-4D97-AF65-F5344CB8AC3E}">
        <p14:creationId xmlns:p14="http://schemas.microsoft.com/office/powerpoint/2010/main" val="163452964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t>3.4 Measures of Dispersion </a:t>
            </a:r>
            <a:r>
              <a:rPr lang="en-US" sz="1000" dirty="0"/>
              <a:t>5</a:t>
            </a:r>
            <a:r>
              <a:rPr lang="en-US" dirty="0">
                <a:latin typeface="+mn-lt"/>
              </a:rPr>
              <a:t> – Text Alternative</a:t>
            </a:r>
            <a:endParaRPr lang="en-US" sz="1100" dirty="0">
              <a:latin typeface="+mn-lt"/>
            </a:endParaRP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382000" cy="3962400"/>
          </a:xfrm>
        </p:spPr>
        <p:txBody>
          <a:bodyPr>
            <a:noAutofit/>
          </a:bodyPr>
          <a:lstStyle/>
          <a:p>
            <a:pPr marL="0" indent="0">
              <a:buNone/>
            </a:pPr>
            <a:r>
              <a:rPr lang="en-US" sz="2200" dirty="0">
                <a:latin typeface="+mn-lt"/>
                <a:cs typeface="Arial" panose="020B0604020202020204" pitchFamily="34" charset="0"/>
              </a:rPr>
              <a:t>The second image shows, The R code reads:</a:t>
            </a:r>
          </a:p>
          <a:p>
            <a:pPr marL="0" indent="0">
              <a:buNone/>
            </a:pPr>
            <a:r>
              <a:rPr lang="en-US" sz="2200" dirty="0">
                <a:latin typeface="+mn-lt"/>
                <a:cs typeface="Arial" panose="020B0604020202020204" pitchFamily="34" charset="0"/>
              </a:rPr>
              <a:t>right angle bracket mean (abs (</a:t>
            </a:r>
            <a:r>
              <a:rPr lang="en-US" sz="2200" dirty="0" err="1">
                <a:latin typeface="+mn-lt"/>
                <a:cs typeface="Arial" panose="020B0604020202020204" pitchFamily="34" charset="0"/>
              </a:rPr>
              <a:t>myData</a:t>
            </a:r>
            <a:r>
              <a:rPr lang="en-US" sz="2200" dirty="0">
                <a:latin typeface="+mn-lt"/>
                <a:cs typeface="Arial" panose="020B0604020202020204" pitchFamily="34" charset="0"/>
              </a:rPr>
              <a:t> $ Growth hyphen mean (</a:t>
            </a:r>
            <a:r>
              <a:rPr lang="en-US" sz="2200" dirty="0" err="1">
                <a:latin typeface="+mn-lt"/>
                <a:cs typeface="Arial" panose="020B0604020202020204" pitchFamily="34" charset="0"/>
              </a:rPr>
              <a:t>myData</a:t>
            </a:r>
            <a:r>
              <a:rPr lang="en-US" sz="2200" dirty="0">
                <a:latin typeface="+mn-lt"/>
                <a:cs typeface="Arial" panose="020B0604020202020204" pitchFamily="34" charset="0"/>
              </a:rPr>
              <a:t> $ Growth))) </a:t>
            </a:r>
          </a:p>
          <a:p>
            <a:pPr marL="0" indent="0">
              <a:buNone/>
            </a:pPr>
            <a:r>
              <a:rPr lang="en-US" sz="2200" dirty="0">
                <a:latin typeface="+mn-lt"/>
                <a:cs typeface="Arial" panose="020B0604020202020204" pitchFamily="34" charset="0"/>
              </a:rPr>
              <a:t>right angle bracket mean(abs (</a:t>
            </a:r>
            <a:r>
              <a:rPr lang="en-US" sz="2200" dirty="0" err="1">
                <a:latin typeface="+mn-lt"/>
                <a:cs typeface="Arial" panose="020B0604020202020204" pitchFamily="34" charset="0"/>
              </a:rPr>
              <a:t>myData</a:t>
            </a:r>
            <a:r>
              <a:rPr lang="en-US" sz="2200" dirty="0">
                <a:latin typeface="+mn-lt"/>
                <a:cs typeface="Arial" panose="020B0604020202020204" pitchFamily="34" charset="0"/>
              </a:rPr>
              <a:t> $ Value hyphen mean(</a:t>
            </a:r>
            <a:r>
              <a:rPr lang="en-US" sz="2200" dirty="0" err="1">
                <a:latin typeface="+mn-lt"/>
                <a:cs typeface="Arial" panose="020B0604020202020204" pitchFamily="34" charset="0"/>
              </a:rPr>
              <a:t>myData</a:t>
            </a:r>
            <a:r>
              <a:rPr lang="en-US" sz="2200" dirty="0">
                <a:latin typeface="+mn-lt"/>
                <a:cs typeface="Arial" panose="020B0604020202020204" pitchFamily="34" charset="0"/>
              </a:rPr>
              <a:t> $ Value))) </a:t>
            </a:r>
          </a:p>
          <a:p>
            <a:pPr marL="0" indent="0">
              <a:buNone/>
            </a:pPr>
            <a:r>
              <a:rPr lang="en-US" sz="2200" dirty="0">
                <a:latin typeface="+mn-lt"/>
                <a:cs typeface="Arial" panose="020B0604020202020204" pitchFamily="34" charset="0"/>
              </a:rPr>
              <a:t>The third image shows, The R code reads:</a:t>
            </a:r>
          </a:p>
          <a:p>
            <a:pPr marL="0" indent="0">
              <a:buNone/>
            </a:pPr>
            <a:r>
              <a:rPr lang="en-US" sz="2200" dirty="0">
                <a:latin typeface="+mn-lt"/>
                <a:cs typeface="Arial" panose="020B0604020202020204" pitchFamily="34" charset="0"/>
              </a:rPr>
              <a:t>right angle bracket var (</a:t>
            </a:r>
            <a:r>
              <a:rPr lang="en-US" sz="2200" dirty="0" err="1">
                <a:latin typeface="+mn-lt"/>
                <a:cs typeface="Arial" panose="020B0604020202020204" pitchFamily="34" charset="0"/>
              </a:rPr>
              <a:t>myData</a:t>
            </a:r>
            <a:r>
              <a:rPr lang="en-US" sz="2200" dirty="0">
                <a:latin typeface="+mn-lt"/>
                <a:cs typeface="Arial" panose="020B0604020202020204" pitchFamily="34" charset="0"/>
              </a:rPr>
              <a:t> $ Growth) </a:t>
            </a:r>
          </a:p>
          <a:p>
            <a:pPr marL="0" indent="0">
              <a:buNone/>
            </a:pPr>
            <a:r>
              <a:rPr lang="en-US" sz="2200" dirty="0">
                <a:latin typeface="+mn-lt"/>
                <a:cs typeface="Arial" panose="020B0604020202020204" pitchFamily="34" charset="0"/>
              </a:rPr>
              <a:t>right angle bracket </a:t>
            </a:r>
            <a:r>
              <a:rPr lang="en-US" sz="2200" dirty="0" err="1">
                <a:latin typeface="+mn-lt"/>
                <a:cs typeface="Arial" panose="020B0604020202020204" pitchFamily="34" charset="0"/>
              </a:rPr>
              <a:t>sd</a:t>
            </a:r>
            <a:r>
              <a:rPr lang="en-US" sz="2200" dirty="0">
                <a:latin typeface="+mn-lt"/>
                <a:cs typeface="Arial" panose="020B0604020202020204" pitchFamily="34" charset="0"/>
              </a:rPr>
              <a:t> (</a:t>
            </a:r>
            <a:r>
              <a:rPr lang="en-US" sz="2200" dirty="0" err="1">
                <a:latin typeface="+mn-lt"/>
                <a:cs typeface="Arial" panose="020B0604020202020204" pitchFamily="34" charset="0"/>
              </a:rPr>
              <a:t>myData</a:t>
            </a:r>
            <a:r>
              <a:rPr lang="en-US" sz="2200" dirty="0">
                <a:latin typeface="+mn-lt"/>
                <a:cs typeface="Arial" panose="020B0604020202020204" pitchFamily="34" charset="0"/>
              </a:rPr>
              <a:t> $ Growth) </a:t>
            </a:r>
          </a:p>
          <a:p>
            <a:pPr marL="0" indent="0">
              <a:buNone/>
            </a:pPr>
            <a:r>
              <a:rPr lang="en-US" sz="2200" dirty="0">
                <a:latin typeface="+mn-lt"/>
                <a:cs typeface="Arial" panose="020B0604020202020204" pitchFamily="34" charset="0"/>
              </a:rPr>
              <a:t>right angle bracket var (</a:t>
            </a:r>
            <a:r>
              <a:rPr lang="en-US" sz="2200" dirty="0" err="1">
                <a:latin typeface="+mn-lt"/>
                <a:cs typeface="Arial" panose="020B0604020202020204" pitchFamily="34" charset="0"/>
              </a:rPr>
              <a:t>myData</a:t>
            </a:r>
            <a:r>
              <a:rPr lang="en-US" sz="2200" dirty="0">
                <a:latin typeface="+mn-lt"/>
                <a:cs typeface="Arial" panose="020B0604020202020204" pitchFamily="34" charset="0"/>
              </a:rPr>
              <a:t> $ Value) </a:t>
            </a:r>
          </a:p>
          <a:p>
            <a:pPr marL="0" indent="0">
              <a:buNone/>
            </a:pPr>
            <a:r>
              <a:rPr lang="en-US" sz="2200" dirty="0">
                <a:latin typeface="+mn-lt"/>
                <a:cs typeface="Arial" panose="020B0604020202020204" pitchFamily="34" charset="0"/>
              </a:rPr>
              <a:t>right angle bracket </a:t>
            </a:r>
            <a:r>
              <a:rPr lang="en-US" sz="2200" dirty="0" err="1">
                <a:latin typeface="+mn-lt"/>
                <a:cs typeface="Arial" panose="020B0604020202020204" pitchFamily="34" charset="0"/>
              </a:rPr>
              <a:t>sd</a:t>
            </a:r>
            <a:r>
              <a:rPr lang="en-US" sz="2200" dirty="0">
                <a:latin typeface="+mn-lt"/>
                <a:cs typeface="Arial" panose="020B0604020202020204" pitchFamily="34" charset="0"/>
              </a:rPr>
              <a:t> (</a:t>
            </a:r>
            <a:r>
              <a:rPr lang="en-US" sz="2200" dirty="0" err="1">
                <a:latin typeface="+mn-lt"/>
                <a:cs typeface="Arial" panose="020B0604020202020204" pitchFamily="34" charset="0"/>
              </a:rPr>
              <a:t>myData</a:t>
            </a:r>
            <a:r>
              <a:rPr lang="en-US" sz="2200" dirty="0">
                <a:latin typeface="+mn-lt"/>
                <a:cs typeface="Arial" panose="020B0604020202020204" pitchFamily="34" charset="0"/>
              </a:rPr>
              <a:t> $ Value) </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Tree>
    <p:extLst>
      <p:ext uri="{BB962C8B-B14F-4D97-AF65-F5344CB8AC3E}">
        <p14:creationId xmlns:p14="http://schemas.microsoft.com/office/powerpoint/2010/main" val="237049341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t>3.6 Analysis of Relative Location </a:t>
            </a:r>
            <a:r>
              <a:rPr lang="en-US" sz="1050" dirty="0"/>
              <a:t>4</a:t>
            </a:r>
            <a:r>
              <a:rPr lang="en-US" dirty="0">
                <a:latin typeface="+mn-lt"/>
              </a:rPr>
              <a:t> – Text Alternative</a:t>
            </a:r>
            <a:endParaRPr lang="en-US" sz="1100" dirty="0">
              <a:latin typeface="+mn-lt"/>
            </a:endParaRP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382000" cy="3962400"/>
          </a:xfrm>
        </p:spPr>
        <p:txBody>
          <a:bodyPr>
            <a:noAutofit/>
          </a:bodyPr>
          <a:lstStyle/>
          <a:p>
            <a:pPr marL="0" indent="0">
              <a:buNone/>
            </a:pPr>
            <a:r>
              <a:rPr lang="en-US" sz="2600" dirty="0">
                <a:latin typeface="+mn-lt"/>
                <a:cs typeface="Arial" panose="020B0604020202020204" pitchFamily="34" charset="0"/>
              </a:rPr>
              <a:t>This graph shows that about 68% of observations fall within 1 standard deviation of the mean. About 95% of observations fall within 2 standard deviations of the mean, and almost 100% of observations fall within 3 standard deviations of the mean.</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Tree>
    <p:extLst>
      <p:ext uri="{BB962C8B-B14F-4D97-AF65-F5344CB8AC3E}">
        <p14:creationId xmlns:p14="http://schemas.microsoft.com/office/powerpoint/2010/main" val="317113328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t>3.6 Analysis of Relative Location </a:t>
            </a:r>
            <a:r>
              <a:rPr lang="en-US" sz="1000" dirty="0"/>
              <a:t>8</a:t>
            </a:r>
            <a:r>
              <a:rPr lang="en-US" dirty="0">
                <a:latin typeface="+mn-lt"/>
              </a:rPr>
              <a:t> – Text Alternative</a:t>
            </a:r>
            <a:endParaRPr lang="en-US" sz="1100" dirty="0">
              <a:latin typeface="+mn-lt"/>
            </a:endParaRP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382000" cy="3962400"/>
          </a:xfrm>
        </p:spPr>
        <p:txBody>
          <a:bodyPr>
            <a:noAutofit/>
          </a:bodyPr>
          <a:lstStyle/>
          <a:p>
            <a:pPr marL="0" indent="0">
              <a:buNone/>
            </a:pPr>
            <a:r>
              <a:rPr lang="en-US" sz="2600" dirty="0">
                <a:latin typeface="+mn-lt"/>
                <a:cs typeface="Arial" panose="020B0604020202020204" pitchFamily="34" charset="0"/>
              </a:rPr>
              <a:t>Both boxplots have medians of about 15. Q 1 for value is at 0 and for growth at 2. Q 3 for value is at 20 and for growth at 38. The maximum of growth is about 80 and the maximum of the value boxplot is about 42. The minimum of growth is about negative 40 and the minimum of the value boxplot is about negative 20.</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Tree>
    <p:extLst>
      <p:ext uri="{BB962C8B-B14F-4D97-AF65-F5344CB8AC3E}">
        <p14:creationId xmlns:p14="http://schemas.microsoft.com/office/powerpoint/2010/main" val="153367403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15962"/>
          </a:xfrm>
        </p:spPr>
        <p:txBody>
          <a:bodyPr>
            <a:normAutofit fontScale="90000"/>
          </a:bodyPr>
          <a:lstStyle/>
          <a:p>
            <a:r>
              <a:rPr lang="en-US" dirty="0"/>
              <a:t>3.7 Measure of Association </a:t>
            </a:r>
            <a:r>
              <a:rPr lang="en-US" sz="1050" dirty="0"/>
              <a:t>3</a:t>
            </a:r>
            <a:r>
              <a:rPr lang="en-US" dirty="0">
                <a:latin typeface="+mn-lt"/>
              </a:rPr>
              <a:t> – Text Alternative</a:t>
            </a:r>
            <a:endParaRPr lang="en-US" sz="1100" dirty="0">
              <a:latin typeface="+mn-lt"/>
            </a:endParaRPr>
          </a:p>
        </p:txBody>
      </p:sp>
      <p:sp>
        <p:nvSpPr>
          <p:cNvPr id="8" name="Content Placeholder 6"/>
          <p:cNvSpPr>
            <a:spLocks noGrp="1"/>
          </p:cNvSpPr>
          <p:nvPr>
            <p:ph sz="quarter" idx="10"/>
          </p:nvPr>
        </p:nvSpPr>
        <p:spPr>
          <a:xfrm>
            <a:off x="457200" y="1143000"/>
            <a:ext cx="8229600" cy="315820"/>
          </a:xfrm>
        </p:spPr>
        <p:txBody>
          <a:bodyPr>
            <a:normAutofit/>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
        <p:nvSpPr>
          <p:cNvPr id="5" name="Content Placeholder 4"/>
          <p:cNvSpPr>
            <a:spLocks noGrp="1"/>
          </p:cNvSpPr>
          <p:nvPr>
            <p:ph idx="1"/>
          </p:nvPr>
        </p:nvSpPr>
        <p:spPr>
          <a:xfrm>
            <a:off x="457200" y="1524000"/>
            <a:ext cx="8382000" cy="3962400"/>
          </a:xfrm>
        </p:spPr>
        <p:txBody>
          <a:bodyPr>
            <a:noAutofit/>
          </a:bodyPr>
          <a:lstStyle/>
          <a:p>
            <a:pPr marL="0" indent="0">
              <a:buNone/>
            </a:pPr>
            <a:r>
              <a:rPr lang="en-US" sz="2600" dirty="0">
                <a:latin typeface="+mn-lt"/>
                <a:cs typeface="Arial" panose="020B0604020202020204" pitchFamily="34" charset="0"/>
              </a:rPr>
              <a:t>The relationship between growth and value is positive and fairly linear. Most of the points are in quadrant 1, but one point is in quadrant 3. </a:t>
            </a:r>
          </a:p>
        </p:txBody>
      </p:sp>
      <p:sp>
        <p:nvSpPr>
          <p:cNvPr id="9" name="Content Placeholder 6"/>
          <p:cNvSpPr>
            <a:spLocks noGrp="1"/>
          </p:cNvSpPr>
          <p:nvPr>
            <p:ph sz="quarter" idx="11"/>
          </p:nvPr>
        </p:nvSpPr>
        <p:spPr>
          <a:xfrm>
            <a:off x="457200" y="5715000"/>
            <a:ext cx="8229600" cy="263590"/>
          </a:xfrm>
        </p:spPr>
        <p:txBody>
          <a:bodyPr>
            <a:normAutofit lnSpcReduction="10000"/>
          </a:bodyPr>
          <a:lstStyle>
            <a:lvl1pPr marL="0" indent="0" algn="ctr">
              <a:buNone/>
              <a:defRPr sz="1200">
                <a:latin typeface="+mn-lt"/>
              </a:defRPr>
            </a:lvl1pPr>
          </a:lstStyle>
          <a:p>
            <a:pPr lvl="0"/>
            <a:r>
              <a:rPr lang="en-US" dirty="0">
                <a:hlinkClick r:id="rId2" action="ppaction://hlinksldjump"/>
              </a:rPr>
              <a:t>Return to parent-slide containing images.</a:t>
            </a:r>
            <a:endParaRPr lang="en-US" dirty="0"/>
          </a:p>
        </p:txBody>
      </p:sp>
    </p:spTree>
    <p:extLst>
      <p:ext uri="{BB962C8B-B14F-4D97-AF65-F5344CB8AC3E}">
        <p14:creationId xmlns:p14="http://schemas.microsoft.com/office/powerpoint/2010/main" val="1745439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9" name="Title 1"/>
          <p:cNvSpPr>
            <a:spLocks noGrp="1"/>
          </p:cNvSpPr>
          <p:nvPr>
            <p:ph type="title"/>
          </p:nvPr>
        </p:nvSpPr>
        <p:spPr>
          <a:xfrm>
            <a:off x="457200" y="426328"/>
            <a:ext cx="8229600" cy="839621"/>
          </a:xfrm>
        </p:spPr>
        <p:txBody>
          <a:bodyPr>
            <a:normAutofit/>
          </a:bodyPr>
          <a:lstStyle/>
          <a:p>
            <a:pPr eaLnBrk="1" hangingPunct="1"/>
            <a:r>
              <a:rPr lang="en-US" noProof="0" dirty="0">
                <a:latin typeface="+mn-lt"/>
              </a:rPr>
              <a:t>3.1 Measures of Central Location </a:t>
            </a:r>
            <a:r>
              <a:rPr lang="en-US" sz="1000" noProof="0" dirty="0">
                <a:latin typeface="+mn-lt"/>
              </a:rPr>
              <a:t>4</a:t>
            </a:r>
          </a:p>
        </p:txBody>
      </p:sp>
      <p:sp>
        <p:nvSpPr>
          <p:cNvPr id="5" name="Content Placeholder 4">
            <a:extLst>
              <a:ext uri="{FF2B5EF4-FFF2-40B4-BE49-F238E27FC236}">
                <a16:creationId xmlns:a16="http://schemas.microsoft.com/office/drawing/2014/main" id="{2FE9805B-6295-441C-9A3C-EBF50D16DC38}"/>
              </a:ext>
            </a:extLst>
          </p:cNvPr>
          <p:cNvSpPr>
            <a:spLocks noGrp="1"/>
          </p:cNvSpPr>
          <p:nvPr>
            <p:ph idx="1"/>
          </p:nvPr>
        </p:nvSpPr>
        <p:spPr>
          <a:xfrm>
            <a:off x="457200" y="1307432"/>
            <a:ext cx="8229600" cy="457200"/>
          </a:xfrm>
        </p:spPr>
        <p:txBody>
          <a:bodyPr>
            <a:normAutofit/>
          </a:bodyPr>
          <a:lstStyle/>
          <a:p>
            <a:pPr marL="291600" lvl="0" indent="-291600">
              <a:spcBef>
                <a:spcPts val="500"/>
              </a:spcBef>
            </a:pPr>
            <a:r>
              <a:rPr lang="en-US" sz="2200" noProof="0" dirty="0">
                <a:solidFill>
                  <a:prstClr val="black"/>
                </a:solidFill>
                <a:latin typeface="+mn-lt"/>
                <a:ea typeface="Cambria Math" panose="02040503050406030204" pitchFamily="18" charset="0"/>
              </a:rPr>
              <a:t>Example: salaries of employees at </a:t>
            </a:r>
            <a:r>
              <a:rPr lang="en-US" sz="2200" noProof="0" dirty="0" err="1">
                <a:solidFill>
                  <a:prstClr val="black"/>
                </a:solidFill>
                <a:latin typeface="+mn-lt"/>
                <a:ea typeface="Cambria Math" panose="02040503050406030204" pitchFamily="18" charset="0"/>
              </a:rPr>
              <a:t>Acetech</a:t>
            </a:r>
            <a:r>
              <a:rPr lang="en-US" sz="2200" noProof="0" dirty="0">
                <a:solidFill>
                  <a:prstClr val="black"/>
                </a:solidFill>
                <a:latin typeface="+mn-lt"/>
                <a:ea typeface="Cambria Math" panose="02040503050406030204" pitchFamily="18" charset="0"/>
              </a:rPr>
              <a:t>.</a:t>
            </a:r>
          </a:p>
        </p:txBody>
      </p:sp>
      <p:graphicFrame>
        <p:nvGraphicFramePr>
          <p:cNvPr id="7" name="Table 8">
            <a:extLst>
              <a:ext uri="{FF2B5EF4-FFF2-40B4-BE49-F238E27FC236}">
                <a16:creationId xmlns:a16="http://schemas.microsoft.com/office/drawing/2014/main" id="{0A086AD8-F480-4648-9A2F-745DBBF699E1}"/>
              </a:ext>
            </a:extLst>
          </p:cNvPr>
          <p:cNvGraphicFramePr>
            <a:graphicFrameLocks noGrp="1"/>
          </p:cNvGraphicFramePr>
          <p:nvPr>
            <p:extLst>
              <p:ext uri="{D42A27DB-BD31-4B8C-83A1-F6EECF244321}">
                <p14:modId xmlns:p14="http://schemas.microsoft.com/office/powerpoint/2010/main" val="1360412650"/>
              </p:ext>
            </p:extLst>
          </p:nvPr>
        </p:nvGraphicFramePr>
        <p:xfrm>
          <a:off x="2209800" y="1780674"/>
          <a:ext cx="3931148" cy="3017520"/>
        </p:xfrm>
        <a:graphic>
          <a:graphicData uri="http://schemas.openxmlformats.org/drawingml/2006/table">
            <a:tbl>
              <a:tblPr firstRow="1" bandRow="1">
                <a:tableStyleId>{5C22544A-7EE6-4342-B048-85BDC9FD1C3A}</a:tableStyleId>
              </a:tblPr>
              <a:tblGrid>
                <a:gridCol w="2483348">
                  <a:extLst>
                    <a:ext uri="{9D8B030D-6E8A-4147-A177-3AD203B41FA5}">
                      <a16:colId xmlns:a16="http://schemas.microsoft.com/office/drawing/2014/main" val="3644859867"/>
                    </a:ext>
                  </a:extLst>
                </a:gridCol>
                <a:gridCol w="1447800">
                  <a:extLst>
                    <a:ext uri="{9D8B030D-6E8A-4147-A177-3AD203B41FA5}">
                      <a16:colId xmlns:a16="http://schemas.microsoft.com/office/drawing/2014/main" val="756847375"/>
                    </a:ext>
                  </a:extLst>
                </a:gridCol>
              </a:tblGrid>
              <a:tr h="217637">
                <a:tc>
                  <a:txBody>
                    <a:bodyPr/>
                    <a:lstStyle/>
                    <a:p>
                      <a:r>
                        <a:rPr lang="en-US" sz="1600" dirty="0"/>
                        <a:t>Title</a:t>
                      </a:r>
                    </a:p>
                  </a:txBody>
                  <a:tcPr>
                    <a:solidFill>
                      <a:schemeClr val="accent1">
                        <a:lumMod val="50000"/>
                      </a:schemeClr>
                    </a:solidFill>
                  </a:tcPr>
                </a:tc>
                <a:tc>
                  <a:txBody>
                    <a:bodyPr/>
                    <a:lstStyle/>
                    <a:p>
                      <a:pPr algn="ctr"/>
                      <a:r>
                        <a:rPr lang="en-US" sz="1600" dirty="0"/>
                        <a:t>Salary</a:t>
                      </a:r>
                    </a:p>
                  </a:txBody>
                  <a:tcPr>
                    <a:solidFill>
                      <a:schemeClr val="accent1">
                        <a:lumMod val="50000"/>
                      </a:schemeClr>
                    </a:solidFill>
                  </a:tcPr>
                </a:tc>
                <a:extLst>
                  <a:ext uri="{0D108BD9-81ED-4DB2-BD59-A6C34878D82A}">
                    <a16:rowId xmlns:a16="http://schemas.microsoft.com/office/drawing/2014/main" val="3103777011"/>
                  </a:ext>
                </a:extLst>
              </a:tr>
              <a:tr h="0">
                <a:tc>
                  <a:txBody>
                    <a:bodyPr/>
                    <a:lstStyle/>
                    <a:p>
                      <a:r>
                        <a:rPr lang="en-US" sz="1600" dirty="0"/>
                        <a:t>Administrative Assistant</a:t>
                      </a:r>
                    </a:p>
                  </a:txBody>
                  <a:tcPr/>
                </a:tc>
                <a:tc>
                  <a:txBody>
                    <a:bodyPr/>
                    <a:lstStyle/>
                    <a:p>
                      <a:pPr algn="ctr"/>
                      <a:r>
                        <a:rPr lang="en-US" sz="1600" dirty="0"/>
                        <a:t>40,000</a:t>
                      </a:r>
                    </a:p>
                  </a:txBody>
                  <a:tcPr/>
                </a:tc>
                <a:extLst>
                  <a:ext uri="{0D108BD9-81ED-4DB2-BD59-A6C34878D82A}">
                    <a16:rowId xmlns:a16="http://schemas.microsoft.com/office/drawing/2014/main" val="3776774651"/>
                  </a:ext>
                </a:extLst>
              </a:tr>
              <a:tr h="0">
                <a:tc>
                  <a:txBody>
                    <a:bodyPr/>
                    <a:lstStyle/>
                    <a:p>
                      <a:r>
                        <a:rPr lang="en-US" sz="1600" dirty="0"/>
                        <a:t>Research Assistant</a:t>
                      </a:r>
                    </a:p>
                  </a:txBody>
                  <a:tcPr/>
                </a:tc>
                <a:tc>
                  <a:txBody>
                    <a:bodyPr/>
                    <a:lstStyle/>
                    <a:p>
                      <a:pPr algn="ctr"/>
                      <a:r>
                        <a:rPr lang="en-US" sz="1600" dirty="0"/>
                        <a:t>40,000</a:t>
                      </a:r>
                    </a:p>
                  </a:txBody>
                  <a:tcPr/>
                </a:tc>
                <a:extLst>
                  <a:ext uri="{0D108BD9-81ED-4DB2-BD59-A6C34878D82A}">
                    <a16:rowId xmlns:a16="http://schemas.microsoft.com/office/drawing/2014/main" val="739101910"/>
                  </a:ext>
                </a:extLst>
              </a:tr>
              <a:tr h="126197">
                <a:tc>
                  <a:txBody>
                    <a:bodyPr/>
                    <a:lstStyle/>
                    <a:p>
                      <a:r>
                        <a:rPr lang="en-US" sz="1600" dirty="0"/>
                        <a:t>Data Analyst</a:t>
                      </a:r>
                    </a:p>
                  </a:txBody>
                  <a:tcPr/>
                </a:tc>
                <a:tc>
                  <a:txBody>
                    <a:bodyPr/>
                    <a:lstStyle/>
                    <a:p>
                      <a:pPr algn="ctr"/>
                      <a:r>
                        <a:rPr lang="en-US" sz="1600" dirty="0"/>
                        <a:t>65,000</a:t>
                      </a:r>
                    </a:p>
                  </a:txBody>
                  <a:tcPr/>
                </a:tc>
                <a:extLst>
                  <a:ext uri="{0D108BD9-81ED-4DB2-BD59-A6C34878D82A}">
                    <a16:rowId xmlns:a16="http://schemas.microsoft.com/office/drawing/2014/main" val="3110073069"/>
                  </a:ext>
                </a:extLst>
              </a:tr>
              <a:tr h="0">
                <a:tc>
                  <a:txBody>
                    <a:bodyPr/>
                    <a:lstStyle/>
                    <a:p>
                      <a:r>
                        <a:rPr lang="en-US" sz="1600" dirty="0"/>
                        <a:t>Senior Research Associate</a:t>
                      </a:r>
                    </a:p>
                  </a:txBody>
                  <a:tcPr/>
                </a:tc>
                <a:tc>
                  <a:txBody>
                    <a:bodyPr/>
                    <a:lstStyle/>
                    <a:p>
                      <a:pPr algn="ctr"/>
                      <a:r>
                        <a:rPr lang="en-US" sz="1600" dirty="0"/>
                        <a:t>90,000</a:t>
                      </a:r>
                    </a:p>
                  </a:txBody>
                  <a:tcPr/>
                </a:tc>
                <a:extLst>
                  <a:ext uri="{0D108BD9-81ED-4DB2-BD59-A6C34878D82A}">
                    <a16:rowId xmlns:a16="http://schemas.microsoft.com/office/drawing/2014/main" val="3907786802"/>
                  </a:ext>
                </a:extLst>
              </a:tr>
              <a:tr h="141437">
                <a:tc>
                  <a:txBody>
                    <a:bodyPr/>
                    <a:lstStyle/>
                    <a:p>
                      <a:r>
                        <a:rPr lang="en-US" sz="1600" dirty="0"/>
                        <a:t>Senior Data Analyst</a:t>
                      </a:r>
                    </a:p>
                  </a:txBody>
                  <a:tcPr/>
                </a:tc>
                <a:tc>
                  <a:txBody>
                    <a:bodyPr/>
                    <a:lstStyle/>
                    <a:p>
                      <a:pPr algn="ctr"/>
                      <a:r>
                        <a:rPr lang="en-US" sz="1600" dirty="0"/>
                        <a:t>100,000</a:t>
                      </a:r>
                    </a:p>
                  </a:txBody>
                  <a:tcPr/>
                </a:tc>
                <a:extLst>
                  <a:ext uri="{0D108BD9-81ED-4DB2-BD59-A6C34878D82A}">
                    <a16:rowId xmlns:a16="http://schemas.microsoft.com/office/drawing/2014/main" val="1666033453"/>
                  </a:ext>
                </a:extLst>
              </a:tr>
              <a:tr h="26335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Senior Sales Associate</a:t>
                      </a:r>
                    </a:p>
                  </a:txBody>
                  <a:tcPr/>
                </a:tc>
                <a:tc>
                  <a:txBody>
                    <a:bodyPr/>
                    <a:lstStyle/>
                    <a:p>
                      <a:pPr algn="ctr"/>
                      <a:r>
                        <a:rPr lang="en-US" sz="1600" dirty="0"/>
                        <a:t>145,000</a:t>
                      </a:r>
                    </a:p>
                  </a:txBody>
                  <a:tcPr/>
                </a:tc>
                <a:extLst>
                  <a:ext uri="{0D108BD9-81ED-4DB2-BD59-A6C34878D82A}">
                    <a16:rowId xmlns:a16="http://schemas.microsoft.com/office/drawing/2014/main" val="4202947899"/>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Chief Financial Officer</a:t>
                      </a:r>
                    </a:p>
                  </a:txBody>
                  <a:tcPr/>
                </a:tc>
                <a:tc>
                  <a:txBody>
                    <a:bodyPr/>
                    <a:lstStyle/>
                    <a:p>
                      <a:pPr algn="ctr"/>
                      <a:r>
                        <a:rPr lang="en-US" sz="1600" dirty="0"/>
                        <a:t>150,000</a:t>
                      </a:r>
                    </a:p>
                  </a:txBody>
                  <a:tcPr/>
                </a:tc>
                <a:extLst>
                  <a:ext uri="{0D108BD9-81ED-4DB2-BD59-A6C34878D82A}">
                    <a16:rowId xmlns:a16="http://schemas.microsoft.com/office/drawing/2014/main" val="2148727250"/>
                  </a:ext>
                </a:extLst>
              </a:tr>
              <a:tr h="1261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President (and owner)</a:t>
                      </a:r>
                    </a:p>
                  </a:txBody>
                  <a:tcPr/>
                </a:tc>
                <a:tc>
                  <a:txBody>
                    <a:bodyPr/>
                    <a:lstStyle/>
                    <a:p>
                      <a:pPr algn="ctr"/>
                      <a:r>
                        <a:rPr lang="en-US" sz="1600" dirty="0"/>
                        <a:t>550,000</a:t>
                      </a:r>
                    </a:p>
                  </a:txBody>
                  <a:tcPr/>
                </a:tc>
                <a:extLst>
                  <a:ext uri="{0D108BD9-81ED-4DB2-BD59-A6C34878D82A}">
                    <a16:rowId xmlns:a16="http://schemas.microsoft.com/office/drawing/2014/main" val="3424346618"/>
                  </a:ext>
                </a:extLst>
              </a:tr>
            </a:tbl>
          </a:graphicData>
        </a:graphic>
      </p:graphicFrame>
      <p:sp>
        <p:nvSpPr>
          <p:cNvPr id="6" name="Content Placeholder 5">
            <a:extLst>
              <a:ext uri="{FF2B5EF4-FFF2-40B4-BE49-F238E27FC236}">
                <a16:creationId xmlns:a16="http://schemas.microsoft.com/office/drawing/2014/main" id="{79C04E97-CF06-4D1C-8B2A-EAC9DA9D743A}"/>
              </a:ext>
            </a:extLst>
          </p:cNvPr>
          <p:cNvSpPr>
            <a:spLocks noGrp="1"/>
          </p:cNvSpPr>
          <p:nvPr>
            <p:ph idx="10"/>
          </p:nvPr>
        </p:nvSpPr>
        <p:spPr>
          <a:xfrm>
            <a:off x="457200" y="4844716"/>
            <a:ext cx="8229600" cy="1126957"/>
          </a:xfrm>
        </p:spPr>
        <p:txBody>
          <a:bodyPr>
            <a:noAutofit/>
          </a:bodyPr>
          <a:lstStyle/>
          <a:p>
            <a:pPr marL="291600" lvl="0" indent="-291600">
              <a:spcBef>
                <a:spcPts val="500"/>
              </a:spcBef>
            </a:pPr>
            <a:r>
              <a:rPr lang="en-US" sz="2200" noProof="0" dirty="0">
                <a:solidFill>
                  <a:prstClr val="black"/>
                </a:solidFill>
                <a:latin typeface="+mn-lt"/>
                <a:ea typeface="Cambria Math" panose="02040503050406030204" pitchFamily="18" charset="0"/>
              </a:rPr>
              <a:t>Since these are all employees, calculate the population mean.</a:t>
            </a:r>
          </a:p>
          <a:p>
            <a:pPr marL="291600" indent="-291600">
              <a:spcBef>
                <a:spcPts val="500"/>
              </a:spcBef>
            </a:pPr>
            <a:r>
              <a:rPr lang="en-US" sz="2200" noProof="0" dirty="0">
                <a:solidFill>
                  <a:prstClr val="black"/>
                </a:solidFill>
                <a:latin typeface="+mn-lt"/>
                <a:ea typeface="Cambria Math" panose="02040503050406030204" pitchFamily="18" charset="0"/>
              </a:rPr>
              <a:t>This value does not reflect the typical salary; 6 of the 8 employees earn less than the mean.</a:t>
            </a:r>
          </a:p>
        </p:txBody>
      </p:sp>
    </p:spTree>
    <p:extLst>
      <p:ext uri="{BB962C8B-B14F-4D97-AF65-F5344CB8AC3E}">
        <p14:creationId xmlns:p14="http://schemas.microsoft.com/office/powerpoint/2010/main" val="2238676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Title 1"/>
          <p:cNvSpPr>
            <a:spLocks noGrp="1"/>
          </p:cNvSpPr>
          <p:nvPr>
            <p:ph type="title"/>
          </p:nvPr>
        </p:nvSpPr>
        <p:spPr/>
        <p:txBody>
          <a:bodyPr>
            <a:noAutofit/>
          </a:bodyPr>
          <a:lstStyle/>
          <a:p>
            <a:r>
              <a:rPr lang="en-US" sz="3600" noProof="0" dirty="0">
                <a:latin typeface="+mn-lt"/>
              </a:rPr>
              <a:t>3.1 Measures of Central Location </a:t>
            </a:r>
            <a:r>
              <a:rPr lang="en-US" sz="1000" noProof="0" dirty="0">
                <a:latin typeface="+mn-lt"/>
              </a:rPr>
              <a:t>5</a:t>
            </a:r>
            <a:endParaRPr lang="en-US" sz="1000" noProof="0" dirty="0">
              <a:solidFill>
                <a:srgbClr val="1F4984"/>
              </a:solidFill>
              <a:latin typeface="+mn-lt"/>
            </a:endParaRPr>
          </a:p>
        </p:txBody>
      </p:sp>
      <p:sp>
        <p:nvSpPr>
          <p:cNvPr id="3" name="Content Placeholder 2"/>
          <p:cNvSpPr>
            <a:spLocks noGrp="1"/>
          </p:cNvSpPr>
          <p:nvPr>
            <p:ph idx="1"/>
          </p:nvPr>
        </p:nvSpPr>
        <p:spPr>
          <a:xfrm>
            <a:off x="457200" y="1600201"/>
            <a:ext cx="8229600" cy="2590799"/>
          </a:xfrm>
        </p:spPr>
        <p:txBody>
          <a:bodyPr>
            <a:normAutofit fontScale="85000" lnSpcReduction="20000"/>
          </a:bodyPr>
          <a:lstStyle/>
          <a:p>
            <a:pPr marL="0" indent="0">
              <a:buNone/>
            </a:pPr>
            <a:r>
              <a:rPr lang="en-US" sz="2800" noProof="0" dirty="0">
                <a:latin typeface="+mn-lt"/>
              </a:rPr>
              <a:t>Since the mean can be affected by outliers, we often calculate the median.</a:t>
            </a:r>
          </a:p>
          <a:p>
            <a:pPr marL="0" indent="0">
              <a:buNone/>
            </a:pPr>
            <a:r>
              <a:rPr lang="en-US" sz="2800" noProof="0" dirty="0">
                <a:latin typeface="+mn-lt"/>
                <a:ea typeface="Cambria Math" panose="02040503050406030204" pitchFamily="18" charset="0"/>
              </a:rPr>
              <a:t>The median is the middle value of a variable.</a:t>
            </a:r>
          </a:p>
          <a:p>
            <a:pPr marL="291600" lvl="1" indent="-291600">
              <a:lnSpc>
                <a:spcPct val="120000"/>
              </a:lnSpc>
              <a:spcBef>
                <a:spcPts val="500"/>
              </a:spcBef>
              <a:buFont typeface="Arial" panose="020B0604020202020204" pitchFamily="34" charset="0"/>
              <a:buChar char="•"/>
            </a:pPr>
            <a:r>
              <a:rPr lang="en-US" sz="2400" noProof="0" dirty="0">
                <a:latin typeface="+mn-lt"/>
                <a:ea typeface="Cambria Math" panose="02040503050406030204" pitchFamily="18" charset="0"/>
              </a:rPr>
              <a:t>It divides the data in half.</a:t>
            </a:r>
          </a:p>
          <a:p>
            <a:pPr marL="291600" lvl="1" indent="-291600">
              <a:lnSpc>
                <a:spcPct val="120000"/>
              </a:lnSpc>
              <a:spcBef>
                <a:spcPts val="500"/>
              </a:spcBef>
              <a:buFont typeface="Arial" panose="020B0604020202020204" pitchFamily="34" charset="0"/>
              <a:buChar char="•"/>
            </a:pPr>
            <a:r>
              <a:rPr lang="en-US" sz="2400" noProof="0" dirty="0">
                <a:latin typeface="+mn-lt"/>
                <a:ea typeface="Cambria Math" panose="02040503050406030204" pitchFamily="18" charset="0"/>
              </a:rPr>
              <a:t>An equal number of observations lie above and below the median.</a:t>
            </a:r>
          </a:p>
          <a:p>
            <a:pPr marL="291600" lvl="1" indent="-291600">
              <a:lnSpc>
                <a:spcPct val="120000"/>
              </a:lnSpc>
              <a:spcBef>
                <a:spcPts val="500"/>
              </a:spcBef>
              <a:buFont typeface="Arial" panose="020B0604020202020204" pitchFamily="34" charset="0"/>
              <a:buChar char="•"/>
            </a:pPr>
            <a:r>
              <a:rPr lang="en-US" sz="2400" noProof="0" dirty="0">
                <a:latin typeface="+mn-lt"/>
                <a:ea typeface="Cambria Math" panose="02040503050406030204" pitchFamily="18" charset="0"/>
              </a:rPr>
              <a:t>The middle value if </a:t>
            </a:r>
            <a:r>
              <a:rPr lang="en-US" sz="2400" i="1" noProof="0" dirty="0">
                <a:latin typeface="+mn-lt"/>
                <a:ea typeface="Cambria Math" panose="02040503050406030204" pitchFamily="18" charset="0"/>
              </a:rPr>
              <a:t>n</a:t>
            </a:r>
            <a:r>
              <a:rPr lang="en-US" sz="2400" noProof="0" dirty="0">
                <a:latin typeface="+mn-lt"/>
                <a:ea typeface="Cambria Math" panose="02040503050406030204" pitchFamily="18" charset="0"/>
              </a:rPr>
              <a:t> (or </a:t>
            </a:r>
            <a:r>
              <a:rPr lang="en-US" sz="2400" i="1" noProof="0" dirty="0">
                <a:latin typeface="+mn-lt"/>
                <a:ea typeface="Cambria Math" panose="02040503050406030204" pitchFamily="18" charset="0"/>
              </a:rPr>
              <a:t>N</a:t>
            </a:r>
            <a:r>
              <a:rPr lang="en-US" sz="2400" noProof="0" dirty="0">
                <a:latin typeface="+mn-lt"/>
                <a:ea typeface="Cambria Math" panose="02040503050406030204" pitchFamily="18" charset="0"/>
              </a:rPr>
              <a:t>) is odd.</a:t>
            </a:r>
          </a:p>
          <a:p>
            <a:pPr marL="291600" lvl="1" indent="-291600">
              <a:lnSpc>
                <a:spcPct val="120000"/>
              </a:lnSpc>
              <a:spcBef>
                <a:spcPts val="500"/>
              </a:spcBef>
              <a:buFont typeface="Arial" panose="020B0604020202020204" pitchFamily="34" charset="0"/>
              <a:buChar char="•"/>
            </a:pPr>
            <a:r>
              <a:rPr lang="en-US" sz="2400" noProof="0" dirty="0">
                <a:latin typeface="+mn-lt"/>
                <a:ea typeface="Cambria Math" panose="02040503050406030204" pitchFamily="18" charset="0"/>
              </a:rPr>
              <a:t>The average of the two middle values if </a:t>
            </a:r>
            <a:r>
              <a:rPr lang="en-US" sz="2400" i="1" noProof="0" dirty="0">
                <a:latin typeface="+mn-lt"/>
                <a:ea typeface="Cambria Math" panose="02040503050406030204" pitchFamily="18" charset="0"/>
              </a:rPr>
              <a:t>n</a:t>
            </a:r>
            <a:r>
              <a:rPr lang="en-US" sz="2400" noProof="0" dirty="0">
                <a:latin typeface="+mn-lt"/>
                <a:ea typeface="Cambria Math" panose="02040503050406030204" pitchFamily="18" charset="0"/>
              </a:rPr>
              <a:t> (or </a:t>
            </a:r>
            <a:r>
              <a:rPr lang="en-US" sz="2400" i="1" noProof="0" dirty="0">
                <a:latin typeface="+mn-lt"/>
                <a:ea typeface="Cambria Math" panose="02040503050406030204" pitchFamily="18" charset="0"/>
              </a:rPr>
              <a:t>N</a:t>
            </a:r>
            <a:r>
              <a:rPr lang="en-US" sz="2400" noProof="0" dirty="0">
                <a:latin typeface="+mn-lt"/>
                <a:ea typeface="Cambria Math" panose="02040503050406030204" pitchFamily="18" charset="0"/>
              </a:rPr>
              <a:t>) is even.</a:t>
            </a:r>
            <a:endParaRPr lang="en-US" sz="2800" noProof="0" dirty="0">
              <a:latin typeface="+mn-lt"/>
              <a:ea typeface="Cambria Math" panose="02040503050406030204" pitchFamily="18" charset="0"/>
            </a:endParaRPr>
          </a:p>
        </p:txBody>
      </p:sp>
      <p:sp>
        <p:nvSpPr>
          <p:cNvPr id="2" name="Content Placeholder 1">
            <a:extLst>
              <a:ext uri="{FF2B5EF4-FFF2-40B4-BE49-F238E27FC236}">
                <a16:creationId xmlns:a16="http://schemas.microsoft.com/office/drawing/2014/main" id="{0FF36DE8-5B11-4B6D-B275-804EF8D424B1}"/>
              </a:ext>
            </a:extLst>
          </p:cNvPr>
          <p:cNvSpPr>
            <a:spLocks noGrp="1"/>
          </p:cNvSpPr>
          <p:nvPr>
            <p:ph idx="10"/>
          </p:nvPr>
        </p:nvSpPr>
        <p:spPr>
          <a:xfrm>
            <a:off x="457200" y="4343400"/>
            <a:ext cx="8229600" cy="1417637"/>
          </a:xfrm>
        </p:spPr>
        <p:txBody>
          <a:bodyPr>
            <a:normAutofit/>
          </a:bodyPr>
          <a:lstStyle/>
          <a:p>
            <a:pPr marL="0" indent="0">
              <a:buNone/>
            </a:pPr>
            <a:r>
              <a:rPr lang="en-US" sz="2400" noProof="0" dirty="0">
                <a:latin typeface="+mn-lt"/>
                <a:ea typeface="Cambria Math" panose="02040503050406030204" pitchFamily="18" charset="0"/>
              </a:rPr>
              <a:t>The median is especially useful when outliers are present.</a:t>
            </a:r>
          </a:p>
          <a:p>
            <a:pPr marL="0" indent="0">
              <a:buNone/>
            </a:pPr>
            <a:r>
              <a:rPr lang="en-US" sz="2400" noProof="0" dirty="0">
                <a:latin typeface="+mn-lt"/>
                <a:ea typeface="Cambria Math" panose="02040503050406030204" pitchFamily="18" charset="0"/>
              </a:rPr>
              <a:t>The mean and median are both typically published.</a:t>
            </a:r>
          </a:p>
          <a:p>
            <a:pPr marL="0" indent="0">
              <a:buNone/>
            </a:pPr>
            <a:r>
              <a:rPr lang="en-US" sz="2400" noProof="0" dirty="0">
                <a:latin typeface="+mn-lt"/>
                <a:ea typeface="Cambria Math" panose="02040503050406030204" pitchFamily="18" charset="0"/>
              </a:rPr>
              <a:t>If they differ, then the variable likely contains outliers.</a:t>
            </a:r>
            <a:endParaRPr lang="en-US" sz="2400" noProof="0" dirty="0">
              <a:latin typeface="+mn-lt"/>
            </a:endParaRPr>
          </a:p>
        </p:txBody>
      </p:sp>
    </p:spTree>
    <p:extLst>
      <p:ext uri="{BB962C8B-B14F-4D97-AF65-F5344CB8AC3E}">
        <p14:creationId xmlns:p14="http://schemas.microsoft.com/office/powerpoint/2010/main" val="2726551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A5E13-1055-4C5B-90F5-408E936BE8DB}"/>
              </a:ext>
            </a:extLst>
          </p:cNvPr>
          <p:cNvSpPr>
            <a:spLocks noGrp="1"/>
          </p:cNvSpPr>
          <p:nvPr>
            <p:ph type="title"/>
          </p:nvPr>
        </p:nvSpPr>
        <p:spPr>
          <a:xfrm>
            <a:off x="457200" y="422130"/>
            <a:ext cx="8229600" cy="848017"/>
          </a:xfrm>
        </p:spPr>
        <p:txBody>
          <a:bodyPr/>
          <a:lstStyle/>
          <a:p>
            <a:r>
              <a:rPr lang="en-US" noProof="0" dirty="0">
                <a:latin typeface="+mn-lt"/>
              </a:rPr>
              <a:t>3.1 Measures of Central Location </a:t>
            </a:r>
            <a:r>
              <a:rPr lang="en-US" sz="1000" noProof="0" dirty="0">
                <a:latin typeface="+mn-lt"/>
              </a:rPr>
              <a:t>6</a:t>
            </a:r>
          </a:p>
        </p:txBody>
      </p:sp>
      <p:sp>
        <p:nvSpPr>
          <p:cNvPr id="3" name="Content Placeholder 2">
            <a:extLst>
              <a:ext uri="{FF2B5EF4-FFF2-40B4-BE49-F238E27FC236}">
                <a16:creationId xmlns:a16="http://schemas.microsoft.com/office/drawing/2014/main" id="{4428BEED-5A22-4402-8069-262D19EF9E27}"/>
              </a:ext>
            </a:extLst>
          </p:cNvPr>
          <p:cNvSpPr>
            <a:spLocks noGrp="1"/>
          </p:cNvSpPr>
          <p:nvPr>
            <p:ph idx="1"/>
          </p:nvPr>
        </p:nvSpPr>
        <p:spPr>
          <a:xfrm>
            <a:off x="457200" y="1371600"/>
            <a:ext cx="8229600" cy="838199"/>
          </a:xfrm>
        </p:spPr>
        <p:txBody>
          <a:bodyPr>
            <a:normAutofit/>
          </a:bodyPr>
          <a:lstStyle/>
          <a:p>
            <a:pPr marL="291600" indent="-291600">
              <a:spcBef>
                <a:spcPts val="500"/>
              </a:spcBef>
            </a:pPr>
            <a:r>
              <a:rPr lang="en-US" sz="2000" noProof="0" dirty="0">
                <a:latin typeface="+mn-lt"/>
                <a:ea typeface="Cambria Math" panose="02040503050406030204" pitchFamily="18" charset="0"/>
              </a:rPr>
              <a:t>Example: the median salary of </a:t>
            </a:r>
            <a:r>
              <a:rPr lang="en-US" sz="2000" noProof="0" dirty="0" err="1">
                <a:latin typeface="+mn-lt"/>
                <a:ea typeface="Cambria Math" panose="02040503050406030204" pitchFamily="18" charset="0"/>
              </a:rPr>
              <a:t>Acetech</a:t>
            </a:r>
            <a:r>
              <a:rPr lang="en-US" sz="2000" noProof="0" dirty="0">
                <a:latin typeface="+mn-lt"/>
                <a:ea typeface="Cambria Math" panose="02040503050406030204" pitchFamily="18" charset="0"/>
              </a:rPr>
              <a:t> employees.</a:t>
            </a:r>
          </a:p>
          <a:p>
            <a:pPr marL="291600" indent="-291600">
              <a:spcBef>
                <a:spcPts val="500"/>
              </a:spcBef>
            </a:pPr>
            <a:r>
              <a:rPr lang="en-US" sz="2000" noProof="0" dirty="0">
                <a:latin typeface="+mn-lt"/>
                <a:ea typeface="Cambria Math" panose="02040503050406030204" pitchFamily="18" charset="0"/>
              </a:rPr>
              <a:t>Arrange the data in ascending order.</a:t>
            </a:r>
            <a:endParaRPr lang="en-US" sz="2000" noProof="0" dirty="0">
              <a:latin typeface="+mn-lt"/>
            </a:endParaRPr>
          </a:p>
        </p:txBody>
      </p:sp>
      <p:graphicFrame>
        <p:nvGraphicFramePr>
          <p:cNvPr id="8" name="Table 3">
            <a:extLst>
              <a:ext uri="{FF2B5EF4-FFF2-40B4-BE49-F238E27FC236}">
                <a16:creationId xmlns:a16="http://schemas.microsoft.com/office/drawing/2014/main" id="{21D4BA09-CDE8-4868-9A1A-E3BF3D9D0502}"/>
              </a:ext>
            </a:extLst>
          </p:cNvPr>
          <p:cNvGraphicFramePr>
            <a:graphicFrameLocks noGrp="1"/>
          </p:cNvGraphicFramePr>
          <p:nvPr>
            <p:extLst>
              <p:ext uri="{D42A27DB-BD31-4B8C-83A1-F6EECF244321}">
                <p14:modId xmlns:p14="http://schemas.microsoft.com/office/powerpoint/2010/main" val="1423482769"/>
              </p:ext>
            </p:extLst>
          </p:nvPr>
        </p:nvGraphicFramePr>
        <p:xfrm>
          <a:off x="533400" y="2306320"/>
          <a:ext cx="8458200" cy="741680"/>
        </p:xfrm>
        <a:graphic>
          <a:graphicData uri="http://schemas.openxmlformats.org/drawingml/2006/table">
            <a:tbl>
              <a:tblPr firstRow="1" bandRow="1">
                <a:tableStyleId>{5C22544A-7EE6-4342-B048-85BDC9FD1C3A}</a:tableStyleId>
              </a:tblPr>
              <a:tblGrid>
                <a:gridCol w="1066800">
                  <a:extLst>
                    <a:ext uri="{9D8B030D-6E8A-4147-A177-3AD203B41FA5}">
                      <a16:colId xmlns:a16="http://schemas.microsoft.com/office/drawing/2014/main" val="379511341"/>
                    </a:ext>
                  </a:extLst>
                </a:gridCol>
                <a:gridCol w="838200">
                  <a:extLst>
                    <a:ext uri="{9D8B030D-6E8A-4147-A177-3AD203B41FA5}">
                      <a16:colId xmlns:a16="http://schemas.microsoft.com/office/drawing/2014/main" val="978911227"/>
                    </a:ext>
                  </a:extLst>
                </a:gridCol>
                <a:gridCol w="838200">
                  <a:extLst>
                    <a:ext uri="{9D8B030D-6E8A-4147-A177-3AD203B41FA5}">
                      <a16:colId xmlns:a16="http://schemas.microsoft.com/office/drawing/2014/main" val="2430326069"/>
                    </a:ext>
                  </a:extLst>
                </a:gridCol>
                <a:gridCol w="838200">
                  <a:extLst>
                    <a:ext uri="{9D8B030D-6E8A-4147-A177-3AD203B41FA5}">
                      <a16:colId xmlns:a16="http://schemas.microsoft.com/office/drawing/2014/main" val="1416296843"/>
                    </a:ext>
                  </a:extLst>
                </a:gridCol>
                <a:gridCol w="838200">
                  <a:extLst>
                    <a:ext uri="{9D8B030D-6E8A-4147-A177-3AD203B41FA5}">
                      <a16:colId xmlns:a16="http://schemas.microsoft.com/office/drawing/2014/main" val="732173296"/>
                    </a:ext>
                  </a:extLst>
                </a:gridCol>
                <a:gridCol w="990600">
                  <a:extLst>
                    <a:ext uri="{9D8B030D-6E8A-4147-A177-3AD203B41FA5}">
                      <a16:colId xmlns:a16="http://schemas.microsoft.com/office/drawing/2014/main" val="1163383897"/>
                    </a:ext>
                  </a:extLst>
                </a:gridCol>
                <a:gridCol w="990600">
                  <a:extLst>
                    <a:ext uri="{9D8B030D-6E8A-4147-A177-3AD203B41FA5}">
                      <a16:colId xmlns:a16="http://schemas.microsoft.com/office/drawing/2014/main" val="1391856233"/>
                    </a:ext>
                  </a:extLst>
                </a:gridCol>
                <a:gridCol w="990600">
                  <a:extLst>
                    <a:ext uri="{9D8B030D-6E8A-4147-A177-3AD203B41FA5}">
                      <a16:colId xmlns:a16="http://schemas.microsoft.com/office/drawing/2014/main" val="1722450577"/>
                    </a:ext>
                  </a:extLst>
                </a:gridCol>
                <a:gridCol w="1066800">
                  <a:extLst>
                    <a:ext uri="{9D8B030D-6E8A-4147-A177-3AD203B41FA5}">
                      <a16:colId xmlns:a16="http://schemas.microsoft.com/office/drawing/2014/main" val="1696322468"/>
                    </a:ext>
                  </a:extLst>
                </a:gridCol>
              </a:tblGrid>
              <a:tr h="370840">
                <a:tc>
                  <a:txBody>
                    <a:bodyPr/>
                    <a:lstStyle/>
                    <a:p>
                      <a:r>
                        <a:rPr lang="en-US" b="1" dirty="0">
                          <a:solidFill>
                            <a:schemeClr val="bg1"/>
                          </a:solidFill>
                        </a:rPr>
                        <a:t>Position: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50000"/>
                      </a:schemeClr>
                    </a:solidFill>
                  </a:tcPr>
                </a:tc>
                <a:tc>
                  <a:txBody>
                    <a:bodyPr/>
                    <a:lstStyle/>
                    <a:p>
                      <a:pPr algn="ctr"/>
                      <a:r>
                        <a:rPr lang="en-US"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18930649"/>
                  </a:ext>
                </a:extLst>
              </a:tr>
              <a:tr h="370840">
                <a:tc>
                  <a:txBody>
                    <a:bodyPr/>
                    <a:lstStyle/>
                    <a:p>
                      <a:r>
                        <a:rPr lang="en-US" b="1" dirty="0">
                          <a:solidFill>
                            <a:schemeClr val="bg1"/>
                          </a:solidFill>
                        </a:rPr>
                        <a:t>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50000"/>
                      </a:schemeClr>
                    </a:solidFill>
                  </a:tcPr>
                </a:tc>
                <a:tc>
                  <a:txBody>
                    <a:bodyPr/>
                    <a:lstStyle/>
                    <a:p>
                      <a:pPr algn="ctr"/>
                      <a:r>
                        <a:rPr lang="en-US" b="0" dirty="0">
                          <a:solidFill>
                            <a:schemeClr val="tx1"/>
                          </a:solidFill>
                        </a:rPr>
                        <a:t>40,000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40,000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65,000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90,000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100,000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145,000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150,000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0" dirty="0">
                          <a:solidFill>
                            <a:schemeClr val="tx1"/>
                          </a:solidFill>
                        </a:rPr>
                        <a:t>550,000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86001936"/>
                  </a:ext>
                </a:extLst>
              </a:tr>
            </a:tbl>
          </a:graphicData>
        </a:graphic>
      </p:graphicFrame>
      <p:sp>
        <p:nvSpPr>
          <p:cNvPr id="4" name="Content Placeholder 3">
            <a:extLst>
              <a:ext uri="{FF2B5EF4-FFF2-40B4-BE49-F238E27FC236}">
                <a16:creationId xmlns:a16="http://schemas.microsoft.com/office/drawing/2014/main" id="{08277344-1963-44E2-8136-9CEC1E038240}"/>
              </a:ext>
            </a:extLst>
          </p:cNvPr>
          <p:cNvSpPr>
            <a:spLocks noGrp="1"/>
          </p:cNvSpPr>
          <p:nvPr>
            <p:ph idx="10"/>
          </p:nvPr>
        </p:nvSpPr>
        <p:spPr>
          <a:xfrm>
            <a:off x="457200" y="3260558"/>
            <a:ext cx="8229600" cy="1243179"/>
          </a:xfrm>
        </p:spPr>
        <p:txBody>
          <a:bodyPr>
            <a:normAutofit/>
          </a:bodyPr>
          <a:lstStyle/>
          <a:p>
            <a:pPr marL="291600" indent="-291600">
              <a:lnSpc>
                <a:spcPct val="120000"/>
              </a:lnSpc>
              <a:spcBef>
                <a:spcPts val="500"/>
              </a:spcBef>
            </a:pPr>
            <a:r>
              <a:rPr lang="en-US" sz="2000" noProof="0" dirty="0">
                <a:latin typeface="+mn-lt"/>
                <a:ea typeface="Cambria Math" panose="02040503050406030204" pitchFamily="18" charset="0"/>
              </a:rPr>
              <a:t>Since there are 8 salaries, the median is the average of the observations in the 4</a:t>
            </a:r>
            <a:r>
              <a:rPr lang="en-US" sz="2000" baseline="30000" noProof="0" dirty="0">
                <a:latin typeface="+mn-lt"/>
                <a:ea typeface="Cambria Math" panose="02040503050406030204" pitchFamily="18" charset="0"/>
              </a:rPr>
              <a:t>th</a:t>
            </a:r>
            <a:r>
              <a:rPr lang="en-US" sz="2000" noProof="0" dirty="0">
                <a:latin typeface="+mn-lt"/>
                <a:ea typeface="Cambria Math" panose="02040503050406030204" pitchFamily="18" charset="0"/>
              </a:rPr>
              <a:t> and 5</a:t>
            </a:r>
            <a:r>
              <a:rPr lang="en-US" sz="2000" baseline="30000" noProof="0" dirty="0">
                <a:latin typeface="+mn-lt"/>
                <a:ea typeface="Cambria Math" panose="02040503050406030204" pitchFamily="18" charset="0"/>
              </a:rPr>
              <a:t>th</a:t>
            </a:r>
            <a:r>
              <a:rPr lang="en-US" sz="2000" noProof="0" dirty="0">
                <a:latin typeface="+mn-lt"/>
                <a:ea typeface="Cambria Math" panose="02040503050406030204" pitchFamily="18" charset="0"/>
              </a:rPr>
              <a:t> positions.</a:t>
            </a:r>
          </a:p>
          <a:p>
            <a:pPr marL="291600" indent="-291600">
              <a:lnSpc>
                <a:spcPct val="120000"/>
              </a:lnSpc>
              <a:spcBef>
                <a:spcPts val="500"/>
              </a:spcBef>
            </a:pPr>
            <a:r>
              <a:rPr lang="en-US" sz="2000" noProof="0" dirty="0">
                <a:latin typeface="+mn-lt"/>
                <a:ea typeface="Cambria Math" panose="02040503050406030204" pitchFamily="18" charset="0"/>
              </a:rPr>
              <a:t>The median is </a:t>
            </a:r>
            <a:endParaRPr lang="en-US" sz="2000" noProof="0" dirty="0">
              <a:latin typeface="+mn-lt"/>
            </a:endParaRPr>
          </a:p>
        </p:txBody>
      </p:sp>
      <p:graphicFrame>
        <p:nvGraphicFramePr>
          <p:cNvPr id="7" name="Object 6">
            <a:extLst>
              <a:ext uri="{FF2B5EF4-FFF2-40B4-BE49-F238E27FC236}">
                <a16:creationId xmlns:a16="http://schemas.microsoft.com/office/drawing/2014/main" id="{3DB70C9A-11BD-4379-924B-11A0069D9B1E}"/>
              </a:ext>
            </a:extLst>
          </p:cNvPr>
          <p:cNvGraphicFramePr>
            <a:graphicFrameLocks noChangeAspect="1"/>
          </p:cNvGraphicFramePr>
          <p:nvPr>
            <p:extLst>
              <p:ext uri="{D42A27DB-BD31-4B8C-83A1-F6EECF244321}">
                <p14:modId xmlns:p14="http://schemas.microsoft.com/office/powerpoint/2010/main" val="4233926400"/>
              </p:ext>
            </p:extLst>
          </p:nvPr>
        </p:nvGraphicFramePr>
        <p:xfrm>
          <a:off x="2399716" y="4046704"/>
          <a:ext cx="2497138" cy="541338"/>
        </p:xfrm>
        <a:graphic>
          <a:graphicData uri="http://schemas.openxmlformats.org/presentationml/2006/ole">
            <mc:AlternateContent xmlns:mc="http://schemas.openxmlformats.org/markup-compatibility/2006">
              <mc:Choice xmlns:v="urn:schemas-microsoft-com:vml" Requires="v">
                <p:oleObj spid="_x0000_s14464" name="Equation" r:id="rId3" imgW="1815840" imgH="393480" progId="Equation.DSMT4">
                  <p:embed/>
                </p:oleObj>
              </mc:Choice>
              <mc:Fallback>
                <p:oleObj name="Equation" r:id="rId3" imgW="1815840" imgH="393480" progId="Equation.DSMT4">
                  <p:embed/>
                  <p:pic>
                    <p:nvPicPr>
                      <p:cNvPr id="5" name="Object 4">
                        <a:extLst>
                          <a:ext uri="{FF2B5EF4-FFF2-40B4-BE49-F238E27FC236}">
                            <a16:creationId xmlns:a16="http://schemas.microsoft.com/office/drawing/2014/main" id="{14D183A2-D4CF-4180-BEEC-964E815D8D5B}"/>
                          </a:ext>
                        </a:extLst>
                      </p:cNvPr>
                      <p:cNvPicPr/>
                      <p:nvPr/>
                    </p:nvPicPr>
                    <p:blipFill>
                      <a:blip r:embed="rId4"/>
                      <a:stretch>
                        <a:fillRect/>
                      </a:stretch>
                    </p:blipFill>
                    <p:spPr>
                      <a:xfrm>
                        <a:off x="2399716" y="4046704"/>
                        <a:ext cx="2497138" cy="541338"/>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D32F0782-3831-4612-A3C3-2A278150F13C}"/>
              </a:ext>
            </a:extLst>
          </p:cNvPr>
          <p:cNvSpPr>
            <a:spLocks noGrp="1"/>
          </p:cNvSpPr>
          <p:nvPr>
            <p:ph idx="11"/>
          </p:nvPr>
        </p:nvSpPr>
        <p:spPr>
          <a:xfrm>
            <a:off x="457200" y="4616116"/>
            <a:ext cx="8229600" cy="1371600"/>
          </a:xfrm>
        </p:spPr>
        <p:txBody>
          <a:bodyPr>
            <a:noAutofit/>
          </a:bodyPr>
          <a:lstStyle/>
          <a:p>
            <a:pPr marL="291600" indent="-291600">
              <a:spcBef>
                <a:spcPts val="500"/>
              </a:spcBef>
            </a:pPr>
            <a:r>
              <a:rPr lang="en-US" sz="2000" noProof="0" dirty="0">
                <a:latin typeface="+mn-lt"/>
                <a:ea typeface="Cambria Math" panose="02040503050406030204" pitchFamily="18" charset="0"/>
              </a:rPr>
              <a:t>Four salaries are less than $95,000 and four salaries are greater than $95,000.</a:t>
            </a:r>
          </a:p>
          <a:p>
            <a:pPr marL="291600" indent="-291600">
              <a:spcBef>
                <a:spcPts val="500"/>
              </a:spcBef>
            </a:pPr>
            <a:r>
              <a:rPr lang="en-US" sz="2000" noProof="0" dirty="0">
                <a:latin typeface="+mn-lt"/>
                <a:ea typeface="Cambria Math" panose="02040503050406030204" pitchFamily="18" charset="0"/>
              </a:rPr>
              <a:t>Compared to the mean of $147,500, the median better reflects the typical salary.</a:t>
            </a:r>
            <a:endParaRPr lang="en-US" sz="2000" noProof="0" dirty="0">
              <a:latin typeface="+mn-lt"/>
            </a:endParaRPr>
          </a:p>
        </p:txBody>
      </p:sp>
    </p:spTree>
    <p:extLst>
      <p:ext uri="{BB962C8B-B14F-4D97-AF65-F5344CB8AC3E}">
        <p14:creationId xmlns:p14="http://schemas.microsoft.com/office/powerpoint/2010/main" val="252131393"/>
      </p:ext>
    </p:extLst>
  </p:cSld>
  <p:clrMapOvr>
    <a:masterClrMapping/>
  </p:clrMapOvr>
</p:sld>
</file>

<file path=ppt/theme/theme1.xml><?xml version="1.0" encoding="utf-8"?>
<a:theme xmlns:a="http://schemas.openxmlformats.org/drawingml/2006/main" name="Master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Master Design</Template>
  <TotalTime>20863</TotalTime>
  <Words>6175</Words>
  <Application>Microsoft Office PowerPoint</Application>
  <PresentationFormat>On-screen Show (4:3)</PresentationFormat>
  <Paragraphs>726</Paragraphs>
  <Slides>66</Slides>
  <Notes>37</Notes>
  <HiddenSlides>11</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66</vt:i4>
      </vt:variant>
    </vt:vector>
  </HeadingPairs>
  <TitlesOfParts>
    <vt:vector size="74" baseType="lpstr">
      <vt:lpstr>Arial</vt:lpstr>
      <vt:lpstr>Book Antiqua</vt:lpstr>
      <vt:lpstr>Calibri</vt:lpstr>
      <vt:lpstr>Helvetica</vt:lpstr>
      <vt:lpstr>Times New Roman</vt:lpstr>
      <vt:lpstr>Wingdings</vt:lpstr>
      <vt:lpstr>Master Design</vt:lpstr>
      <vt:lpstr>Equation</vt:lpstr>
      <vt:lpstr>3 Numerical Descriptive Measures</vt:lpstr>
      <vt:lpstr>Chapter 3 Learning Objectives (L Os)</vt:lpstr>
      <vt:lpstr>Introductory Case: Investment Decision </vt:lpstr>
      <vt:lpstr>3.1 Measures of Central Location 1</vt:lpstr>
      <vt:lpstr>3.1 Measures of Central Location 2</vt:lpstr>
      <vt:lpstr>3.1 Measures of Central Location 3</vt:lpstr>
      <vt:lpstr>3.1 Measures of Central Location 4</vt:lpstr>
      <vt:lpstr>3.1 Measures of Central Location 5</vt:lpstr>
      <vt:lpstr>3.1 Measures of Central Location 6</vt:lpstr>
      <vt:lpstr>3.1 Measures of Central Location 7</vt:lpstr>
      <vt:lpstr>3.1 Measures of Central Location 8</vt:lpstr>
      <vt:lpstr>3.1 Measures of Central Location 9</vt:lpstr>
      <vt:lpstr>3.1 Measures of Central Location 10</vt:lpstr>
      <vt:lpstr>3.1 Measures of Central Location 11</vt:lpstr>
      <vt:lpstr>3.1 Measures of Central Location 12</vt:lpstr>
      <vt:lpstr>3.1 Measures of Central Location 13</vt:lpstr>
      <vt:lpstr>3.1 Measures of Central Location 14</vt:lpstr>
      <vt:lpstr>3.1 Measures of Central Location 15</vt:lpstr>
      <vt:lpstr>3.2 Percentiles and Boxplots 1</vt:lpstr>
      <vt:lpstr>3.2 Percentiles and Boxplots 2</vt:lpstr>
      <vt:lpstr>3.2 Percentiles and Boxplots 3</vt:lpstr>
      <vt:lpstr>3.2 Percentiles and Boxplots 4</vt:lpstr>
      <vt:lpstr>3.2 Percentiles and Boxplots 5</vt:lpstr>
      <vt:lpstr>3.2 Percentiles and Boxplots 6</vt:lpstr>
      <vt:lpstr>3.2 Percentiles and Boxplots 7</vt:lpstr>
      <vt:lpstr>3.2 Percentiles and Boxplots 8</vt:lpstr>
      <vt:lpstr>3.2 Percentiles and Boxplots 9</vt:lpstr>
      <vt:lpstr>3.3 The Geometric Mean 1</vt:lpstr>
      <vt:lpstr>3.3 The Geometric Mean 2</vt:lpstr>
      <vt:lpstr>3.3 The Geometric Mean 3</vt:lpstr>
      <vt:lpstr>3.3 The Geometric Mean 4</vt:lpstr>
      <vt:lpstr>3.4 Measures of Dispersion 1</vt:lpstr>
      <vt:lpstr>3.4 Measures of Dispersion 2</vt:lpstr>
      <vt:lpstr>3.4 Measures of Dispersion 3</vt:lpstr>
      <vt:lpstr>3.4 Measures of Dispersion 4</vt:lpstr>
      <vt:lpstr>3.4 Measures of Dispersion 5</vt:lpstr>
      <vt:lpstr>3.4 Measures of Dispersion 6</vt:lpstr>
      <vt:lpstr>3.4 Measures of Dispersion 7</vt:lpstr>
      <vt:lpstr>3.4 Measures of Dispersion 8</vt:lpstr>
      <vt:lpstr>3.5 Mean-Variance Analysis and the Sharpe Ratio 1</vt:lpstr>
      <vt:lpstr>3.5 Mean-Variance Analysis and the Sharpe Ratio 2</vt:lpstr>
      <vt:lpstr>3.5 Mean-Variance Analysis and the Sharpe Ratio 3</vt:lpstr>
      <vt:lpstr>3.6 Analysis of Relative Location 1</vt:lpstr>
      <vt:lpstr>3.6 Analysis of Relative Location 2</vt:lpstr>
      <vt:lpstr>3.6 Analysis of Relative Location 3</vt:lpstr>
      <vt:lpstr>3.6 Analysis of Relative Location 4</vt:lpstr>
      <vt:lpstr>3.6 Analysis of Relative Location 5</vt:lpstr>
      <vt:lpstr>3.6 Analysis of Relative Location 6</vt:lpstr>
      <vt:lpstr>3.6 Analysis of Relative Location 7</vt:lpstr>
      <vt:lpstr>3.6 Analysis of Relative Location 8</vt:lpstr>
      <vt:lpstr>3.7 Measure of Association 1</vt:lpstr>
      <vt:lpstr>3.7 Measure of Association 2</vt:lpstr>
      <vt:lpstr>3.7 Measure of Association 3</vt:lpstr>
      <vt:lpstr>3.7 Measure of Association 4</vt:lpstr>
      <vt:lpstr>End of Main Content</vt:lpstr>
      <vt:lpstr>Accessibility Content: Text Alternatives for Images</vt:lpstr>
      <vt:lpstr>3.1 Measures of Central Location 9 – Text Alternative 1</vt:lpstr>
      <vt:lpstr>3.1 Measures of Central Location 9 – Text Alternative 2</vt:lpstr>
      <vt:lpstr>3.1 Measures of Central Location 10 – Text Alternative</vt:lpstr>
      <vt:lpstr>3.1 Measures of Central Location 12 – Text Alternative</vt:lpstr>
      <vt:lpstr>3.2 Percentiles and Boxplots 4 – Text Alternative</vt:lpstr>
      <vt:lpstr>3.2 Percentiles and Boxplots 9 – Text Alternative</vt:lpstr>
      <vt:lpstr>3.4 Measures of Dispersion 5 – Text Alternative</vt:lpstr>
      <vt:lpstr>3.6 Analysis of Relative Location 4 – Text Alternative</vt:lpstr>
      <vt:lpstr>3.6 Analysis of Relative Location 8 – Text Alternative</vt:lpstr>
      <vt:lpstr>3.7 Measure of Association 3 – Text Alternative</vt:lpstr>
    </vt:vector>
  </TitlesOfParts>
  <Company>McGraw Hill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 Numerical Descriptive Measures</dc:title>
  <dc:creator/>
  <cp:lastModifiedBy>Nithiyanadhan Rajagopal</cp:lastModifiedBy>
  <cp:revision>854</cp:revision>
  <dcterms:created xsi:type="dcterms:W3CDTF">2011-08-11T13:30:00Z</dcterms:created>
  <dcterms:modified xsi:type="dcterms:W3CDTF">2021-07-12T08:59:32Z</dcterms:modified>
</cp:coreProperties>
</file>

<file path=docProps/thumbnail.jpeg>
</file>